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sldGuideLst>
    </p:ext>
    <p:ext uri="http://customooxmlschemas.google.com/">
      <go:slidesCustomData xmlns:go="http://customooxmlschemas.google.com/" r:id="rId31" roundtripDataSignature="AMtx7mgaRN7K6FPDOA+yCULaBMRCAKkH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8A2367F-4161-4C77-ABB3-278338685475}">
  <a:tblStyle styleId="{A8A2367F-4161-4C77-ABB3-2783386854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19b792f8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819b792f8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19b792f8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819b792f8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Project Success Criteria	</a:t>
            </a:r>
            <a:endParaRPr/>
          </a:p>
          <a:p>
            <a:pPr indent="0" lvl="0" marL="0" rtl="0" algn="l">
              <a:lnSpc>
                <a:spcPct val="100000"/>
              </a:lnSpc>
              <a:spcBef>
                <a:spcPts val="0"/>
              </a:spcBef>
              <a:spcAft>
                <a:spcPts val="0"/>
              </a:spcAft>
              <a:buSzPts val="1100"/>
              <a:buNone/>
            </a:pPr>
            <a:r>
              <a:rPr lang="en"/>
              <a:t>&lt;This paragraph should outline those aspects of the project that determine its success. This may include objective (“website should serve 1million users per month with page load time of under 2 seconds”) as well as subjective criteria (“webpage design should be pleasing to the customers”).&gt;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19b792f8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819b792f8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Requirements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lang="en" sz="1300">
                <a:solidFill>
                  <a:schemeClr val="dk1"/>
                </a:solidFill>
                <a:latin typeface="Calibri"/>
                <a:ea typeface="Calibri"/>
                <a:cs typeface="Calibri"/>
                <a:sym typeface="Calibri"/>
              </a:rPr>
              <a:t>&lt;This section should list only high level requirements, mostly bulleted points. This should be starting point for the process of requirements collection effort.&gt;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rPr lang="en" sz="1300">
                <a:solidFill>
                  <a:schemeClr val="dk1"/>
                </a:solidFill>
                <a:latin typeface="Calibri"/>
                <a:ea typeface="Calibri"/>
                <a:cs typeface="Calibri"/>
                <a:sym typeface="Calibri"/>
              </a:rPr>
              <a:t>Business and Technical Requirements if 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19b792f8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819b792f8d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Project Risks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&lt;This section should talk about identified risks for the project. These can be external or internal to the project. Risks may also about time-to-market, initiating from competition, regulations compliance from government or industry. If any of risk mitigation strategies are understood, they need to be mentioned as well.&gt;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19b792f8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819b792f8d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Major Milestones </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&lt;Major milestones include ‘what is expected’ and by ‘when’. For an ecommerce web-site this could be the order and timelines for each of the modules (login, user-registration, role management, product details, shopping cart, logout, security, performance etc&gt; to be delivered.&gt;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19b792f8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819b792f8d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Summary Budget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&lt;This is crucial aspect of Project Charter. Many a times project comes to unexpected halt due to lack of funding. Planning the project scope based on budget will ensure that high-business-value features are done up-front giving most Return on Investment.&gt;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19b792f8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819b792f8d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Assumptions, Dependencies and Constraints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&lt;Any high level assumptions, constraints arising from government regulations, or otherwise, etc are to be outlined here.</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And dependencies on the project, resources, funding etc – which will impact project are also outlined.&gt;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1b274f0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81b274f08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Assumptions, Dependencies and Constraints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&lt;Any high level assumptions, constraints arising from government regulations, or otherwise, etc are to be outlined here.</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And dependencies on the project, resources, funding etc – which will impact project are also outlined.&gt;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1b274f08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81b274f08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365F91"/>
                </a:solidFill>
                <a:latin typeface="Cambria"/>
                <a:ea typeface="Cambria"/>
                <a:cs typeface="Cambria"/>
                <a:sym typeface="Cambria"/>
              </a:rPr>
              <a:t>High-level Assumptions, Dependencies and Constraints</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&lt;Any high level assumptions, constraints arising from government regulations, or otherwise, etc are to be outlined here.</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0"/>
              </a:spcAft>
              <a:buSzPts val="1100"/>
              <a:buNone/>
            </a:pPr>
            <a:r>
              <a:rPr b="1" lang="en" sz="1200">
                <a:solidFill>
                  <a:srgbClr val="365F91"/>
                </a:solidFill>
                <a:latin typeface="Cambria"/>
                <a:ea typeface="Cambria"/>
                <a:cs typeface="Cambria"/>
                <a:sym typeface="Cambria"/>
              </a:rPr>
              <a:t>And dependencies on the project, resources, funding etc – which will impact project are also outlined.&gt;</a:t>
            </a:r>
            <a:endParaRPr b="1" sz="1200">
              <a:solidFill>
                <a:srgbClr val="365F91"/>
              </a:solidFill>
              <a:latin typeface="Cambria"/>
              <a:ea typeface="Cambria"/>
              <a:cs typeface="Cambria"/>
              <a:sym typeface="Cambria"/>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1b274f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81b274f08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87941"/>
              </a:lnSpc>
              <a:spcBef>
                <a:spcPts val="1000"/>
              </a:spcBef>
              <a:spcAft>
                <a:spcPts val="0"/>
              </a:spcAft>
              <a:buClr>
                <a:schemeClr val="dk1"/>
              </a:buClr>
              <a:buSzPts val="1100"/>
              <a:buFont typeface="Arial"/>
              <a:buNone/>
            </a:pPr>
            <a:r>
              <a:rPr b="1" lang="en" sz="1300">
                <a:solidFill>
                  <a:srgbClr val="4F81BD"/>
                </a:solidFill>
                <a:latin typeface="Cambria"/>
                <a:ea typeface="Cambria"/>
                <a:cs typeface="Cambria"/>
                <a:sym typeface="Cambria"/>
              </a:rPr>
              <a:t>Assigned Project Manager</a:t>
            </a:r>
            <a:endParaRPr b="1" sz="1300">
              <a:solidFill>
                <a:srgbClr val="4F81BD"/>
              </a:solidFill>
              <a:latin typeface="Cambria"/>
              <a:ea typeface="Cambria"/>
              <a:cs typeface="Cambria"/>
              <a:sym typeface="Cambria"/>
            </a:endParaRPr>
          </a:p>
          <a:p>
            <a:pPr indent="0" lvl="0" marL="0" rtl="0" algn="l">
              <a:lnSpc>
                <a:spcPct val="115000"/>
              </a:lnSpc>
              <a:spcBef>
                <a:spcPts val="0"/>
              </a:spcBef>
              <a:spcAft>
                <a:spcPts val="1000"/>
              </a:spcAft>
              <a:buSzPts val="1100"/>
              <a:buNone/>
            </a:pPr>
            <a:r>
              <a:rPr lang="en" sz="1300">
                <a:solidFill>
                  <a:schemeClr val="dk1"/>
                </a:solidFill>
                <a:latin typeface="Calibri"/>
                <a:ea typeface="Calibri"/>
                <a:cs typeface="Calibri"/>
                <a:sym typeface="Calibri"/>
              </a:rPr>
              <a:t>&lt;Project manager is identified and assigned when this document is prepared. This section will also talk about the authorization and responsibilities given to the project manager. These will basically vary based on whether the organization is that of functional, matrixed, or Projectized.&gt;</a:t>
            </a:r>
            <a:endParaRPr b="1" sz="1200">
              <a:solidFill>
                <a:srgbClr val="365F91"/>
              </a:solidFill>
              <a:latin typeface="Cambria"/>
              <a:ea typeface="Cambria"/>
              <a:cs typeface="Cambria"/>
              <a:sym typeface="Cambr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1b274f08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81b274f08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87941"/>
              </a:lnSpc>
              <a:spcBef>
                <a:spcPts val="1000"/>
              </a:spcBef>
              <a:spcAft>
                <a:spcPts val="0"/>
              </a:spcAft>
              <a:buClr>
                <a:schemeClr val="dk1"/>
              </a:buClr>
              <a:buSzPts val="1100"/>
              <a:buFont typeface="Arial"/>
              <a:buNone/>
            </a:pPr>
            <a:r>
              <a:rPr b="1" lang="en" sz="1300">
                <a:solidFill>
                  <a:srgbClr val="4F81BD"/>
                </a:solidFill>
                <a:latin typeface="Cambria"/>
                <a:ea typeface="Cambria"/>
                <a:cs typeface="Cambria"/>
                <a:sym typeface="Cambria"/>
              </a:rPr>
              <a:t>Core Team</a:t>
            </a:r>
            <a:endParaRPr b="1" sz="1300">
              <a:solidFill>
                <a:srgbClr val="4F81BD"/>
              </a:solidFill>
              <a:latin typeface="Cambria"/>
              <a:ea typeface="Cambria"/>
              <a:cs typeface="Cambria"/>
              <a:sym typeface="Cambria"/>
            </a:endParaRPr>
          </a:p>
          <a:p>
            <a:pPr indent="0" lvl="0" marL="0" rtl="0" algn="l">
              <a:lnSpc>
                <a:spcPct val="115000"/>
              </a:lnSpc>
              <a:spcBef>
                <a:spcPts val="0"/>
              </a:spcBef>
              <a:spcAft>
                <a:spcPts val="0"/>
              </a:spcAft>
              <a:buSzPts val="1100"/>
              <a:buNone/>
            </a:pPr>
            <a:r>
              <a:rPr lang="en" sz="1300">
                <a:solidFill>
                  <a:schemeClr val="dk1"/>
                </a:solidFill>
                <a:latin typeface="Calibri"/>
                <a:ea typeface="Calibri"/>
                <a:cs typeface="Calibri"/>
                <a:sym typeface="Calibri"/>
              </a:rPr>
              <a:t>&lt;Core team required to kick-start the project, and team ramp up expected – are mentioned in this section. Core team members identified at this juncture are mentioned as well.&gt;*Need – indicates person-month (or whichever measurement unit is used) that this role is needed on the project. Expensive roles such as Architect are needed in full capacity at the beginning of the project, and in partial capacity at the later point. Such needs are mentioned here.</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1b274f08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81b274f08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Clr>
                <a:schemeClr val="dk1"/>
              </a:buClr>
              <a:buSzPts val="1100"/>
              <a:buFont typeface="Arial"/>
              <a:buNone/>
            </a:pPr>
            <a:r>
              <a:rPr b="1" lang="en" sz="1400">
                <a:solidFill>
                  <a:srgbClr val="365F91"/>
                </a:solidFill>
                <a:latin typeface="Cambria"/>
                <a:ea typeface="Cambria"/>
                <a:cs typeface="Cambria"/>
                <a:sym typeface="Cambria"/>
              </a:rPr>
              <a:t>Project Sponsor</a:t>
            </a:r>
            <a:endParaRPr b="1" sz="1400">
              <a:solidFill>
                <a:srgbClr val="365F9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&lt;Project sponsor, their designation, role and contact details are mentioned in this section.&gt;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1b274f08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81b274f08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SzPts val="1100"/>
              <a:buNone/>
            </a:pPr>
            <a:r>
              <a:rPr b="1" lang="en" sz="1400">
                <a:solidFill>
                  <a:srgbClr val="365F91"/>
                </a:solidFill>
                <a:latin typeface="Cambria"/>
                <a:ea typeface="Cambria"/>
                <a:cs typeface="Cambria"/>
                <a:sym typeface="Cambria"/>
              </a:rPr>
              <a:t>Project Sponsor</a:t>
            </a:r>
            <a:endParaRPr b="1" sz="1400">
              <a:solidFill>
                <a:srgbClr val="365F91"/>
              </a:solidFill>
              <a:latin typeface="Cambria"/>
              <a:ea typeface="Cambria"/>
              <a:cs typeface="Cambria"/>
              <a:sym typeface="Cambria"/>
            </a:endParaRPr>
          </a:p>
          <a:p>
            <a:pPr indent="0" lvl="0" marL="0" rtl="0" algn="l">
              <a:lnSpc>
                <a:spcPct val="115000"/>
              </a:lnSpc>
              <a:spcBef>
                <a:spcPts val="0"/>
              </a:spcBef>
              <a:spcAft>
                <a:spcPts val="0"/>
              </a:spcAft>
              <a:buSzPts val="1100"/>
              <a:buNone/>
            </a:pPr>
            <a:r>
              <a:rPr lang="en" sz="1300">
                <a:solidFill>
                  <a:schemeClr val="dk1"/>
                </a:solidFill>
                <a:latin typeface="Calibri"/>
                <a:ea typeface="Calibri"/>
                <a:cs typeface="Calibri"/>
                <a:sym typeface="Calibri"/>
              </a:rPr>
              <a:t>&lt;Project sponsor, their designation, role and contact details are mentioned in this section.&gt;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1b274f08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81b274f08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SzPts val="1100"/>
              <a:buNone/>
            </a:pPr>
            <a:r>
              <a:rPr b="1" lang="en" sz="1400">
                <a:solidFill>
                  <a:srgbClr val="365F91"/>
                </a:solidFill>
                <a:latin typeface="Cambria"/>
                <a:ea typeface="Cambria"/>
                <a:cs typeface="Cambria"/>
                <a:sym typeface="Cambria"/>
              </a:rPr>
              <a:t>Project Sponsor</a:t>
            </a:r>
            <a:endParaRPr b="1" sz="1400">
              <a:solidFill>
                <a:srgbClr val="365F91"/>
              </a:solidFill>
              <a:latin typeface="Cambria"/>
              <a:ea typeface="Cambria"/>
              <a:cs typeface="Cambria"/>
              <a:sym typeface="Cambria"/>
            </a:endParaRPr>
          </a:p>
          <a:p>
            <a:pPr indent="0" lvl="0" marL="0" rtl="0" algn="l">
              <a:lnSpc>
                <a:spcPct val="115000"/>
              </a:lnSpc>
              <a:spcBef>
                <a:spcPts val="0"/>
              </a:spcBef>
              <a:spcAft>
                <a:spcPts val="0"/>
              </a:spcAft>
              <a:buSzPts val="1100"/>
              <a:buNone/>
            </a:pPr>
            <a:r>
              <a:rPr lang="en" sz="1300">
                <a:solidFill>
                  <a:schemeClr val="dk1"/>
                </a:solidFill>
                <a:latin typeface="Calibri"/>
                <a:ea typeface="Calibri"/>
                <a:cs typeface="Calibri"/>
                <a:sym typeface="Calibri"/>
              </a:rPr>
              <a:t>&lt;Project sponsor, their designation, role and contact details are mentioned in this section.&gt;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1b274f08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1b274f08e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SzPts val="1100"/>
              <a:buNone/>
            </a:pPr>
            <a:r>
              <a:rPr b="1" lang="en" sz="1400">
                <a:solidFill>
                  <a:srgbClr val="365F91"/>
                </a:solidFill>
                <a:latin typeface="Cambria"/>
                <a:ea typeface="Cambria"/>
                <a:cs typeface="Cambria"/>
                <a:sym typeface="Cambria"/>
              </a:rPr>
              <a:t>Project Sponsor</a:t>
            </a:r>
            <a:endParaRPr b="1" sz="1400">
              <a:solidFill>
                <a:srgbClr val="365F91"/>
              </a:solidFill>
              <a:latin typeface="Cambria"/>
              <a:ea typeface="Cambria"/>
              <a:cs typeface="Cambria"/>
              <a:sym typeface="Cambria"/>
            </a:endParaRPr>
          </a:p>
          <a:p>
            <a:pPr indent="0" lvl="0" marL="0" rtl="0" algn="l">
              <a:lnSpc>
                <a:spcPct val="115000"/>
              </a:lnSpc>
              <a:spcBef>
                <a:spcPts val="0"/>
              </a:spcBef>
              <a:spcAft>
                <a:spcPts val="0"/>
              </a:spcAft>
              <a:buSzPts val="1100"/>
              <a:buNone/>
            </a:pPr>
            <a:r>
              <a:rPr lang="en" sz="1300">
                <a:solidFill>
                  <a:schemeClr val="dk1"/>
                </a:solidFill>
                <a:latin typeface="Calibri"/>
                <a:ea typeface="Calibri"/>
                <a:cs typeface="Calibri"/>
                <a:sym typeface="Calibri"/>
              </a:rPr>
              <a:t>&lt;Project sponsor, their designation, role and contact details are mentioned in this section.&gt;</a:t>
            </a:r>
            <a:endParaRPr sz="1300">
              <a:solidFill>
                <a:schemeClr val="dk1"/>
              </a:solidFill>
              <a:latin typeface="Calibri"/>
              <a:ea typeface="Calibri"/>
              <a:cs typeface="Calibri"/>
              <a:sym typeface="Calibri"/>
            </a:endParaRPr>
          </a:p>
          <a:p>
            <a:pPr indent="0" lvl="0" marL="0" rtl="0" algn="l">
              <a:lnSpc>
                <a:spcPct val="115000"/>
              </a:lnSpc>
              <a:spcBef>
                <a:spcPts val="1000"/>
              </a:spcBef>
              <a:spcAft>
                <a:spcPts val="1000"/>
              </a:spcAft>
              <a:buSzPts val="1100"/>
              <a:buNone/>
            </a:pPr>
            <a:r>
              <a:t/>
            </a:r>
            <a:endParaRPr b="1" sz="1200">
              <a:solidFill>
                <a:srgbClr val="365F91"/>
              </a:solidFill>
              <a:latin typeface="Cambria"/>
              <a:ea typeface="Cambria"/>
              <a:cs typeface="Cambria"/>
              <a:sym typeface="Cambr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19b792f8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819b792f8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19b792f8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19b792f8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2400"/>
              </a:spcBef>
              <a:spcAft>
                <a:spcPts val="0"/>
              </a:spcAft>
              <a:buClr>
                <a:schemeClr val="dk1"/>
              </a:buClr>
              <a:buSzPts val="1100"/>
              <a:buFont typeface="Arial"/>
              <a:buNone/>
            </a:pPr>
            <a:r>
              <a:rPr b="1" lang="en" sz="1400">
                <a:solidFill>
                  <a:srgbClr val="365F91"/>
                </a:solidFill>
                <a:latin typeface="Cambria"/>
                <a:ea typeface="Cambria"/>
                <a:cs typeface="Cambria"/>
                <a:sym typeface="Cambria"/>
              </a:rPr>
              <a:t>Business Case : </a:t>
            </a:r>
            <a:r>
              <a:rPr lang="en" sz="1300">
                <a:solidFill>
                  <a:schemeClr val="dk1"/>
                </a:solidFill>
                <a:latin typeface="Calibri"/>
                <a:ea typeface="Calibri"/>
                <a:cs typeface="Calibri"/>
                <a:sym typeface="Calibri"/>
              </a:rPr>
              <a:t>&lt;This paragraph should talk about the purpose of this project, including the business problem it is aiming to solve. What the business is going to achieve and the benefits. The justification for the project should be provided here. &gt;</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19b792f8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819b792f8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100"/>
              <a:buNone/>
            </a:pPr>
            <a:r>
              <a:rPr lang="en" sz="1300">
                <a:solidFill>
                  <a:schemeClr val="dk1"/>
                </a:solidFill>
                <a:latin typeface="Calibri"/>
                <a:ea typeface="Calibri"/>
                <a:cs typeface="Calibri"/>
                <a:sym typeface="Calibri"/>
              </a:rPr>
              <a:t>&lt;This should outline objectives of the project. High level business needs expected to be addressed by the project are to be outlined. USE SMART&gt;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 name="Shape 9"/>
        <p:cNvGrpSpPr/>
        <p:nvPr/>
      </p:nvGrpSpPr>
      <p:grpSpPr>
        <a:xfrm>
          <a:off x="0" y="0"/>
          <a:ext cx="0" cy="0"/>
          <a:chOff x="0" y="0"/>
          <a:chExt cx="0" cy="0"/>
        </a:xfrm>
      </p:grpSpPr>
      <p:sp>
        <p:nvSpPr>
          <p:cNvPr id="10" name="Google Shape;10;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gif"/><Relationship Id="rId4"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11" Type="http://schemas.openxmlformats.org/officeDocument/2006/relationships/image" Target="../media/image6.png"/><Relationship Id="rId10"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53" name="Shape 53"/>
        <p:cNvGrpSpPr/>
        <p:nvPr/>
      </p:nvGrpSpPr>
      <p:grpSpPr>
        <a:xfrm>
          <a:off x="0" y="0"/>
          <a:ext cx="0" cy="0"/>
          <a:chOff x="0" y="0"/>
          <a:chExt cx="0" cy="0"/>
        </a:xfrm>
      </p:grpSpPr>
      <p:sp>
        <p:nvSpPr>
          <p:cNvPr id="54" name="Google Shape;54;p1"/>
          <p:cNvSpPr/>
          <p:nvPr/>
        </p:nvSpPr>
        <p:spPr>
          <a:xfrm>
            <a:off x="528200" y="472275"/>
            <a:ext cx="8046900" cy="4229700"/>
          </a:xfrm>
          <a:prstGeom prst="round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solidFill>
                  <a:srgbClr val="FFFFFF"/>
                </a:solidFill>
              </a:rPr>
              <a:t>Assignment </a:t>
            </a:r>
            <a:r>
              <a:rPr b="1" lang="en">
                <a:solidFill>
                  <a:srgbClr val="FFFFFF"/>
                </a:solidFill>
                <a:latin typeface="Times New Roman"/>
                <a:ea typeface="Times New Roman"/>
                <a:cs typeface="Times New Roman"/>
                <a:sym typeface="Times New Roman"/>
              </a:rPr>
              <a:t>Stephen Salve  </a:t>
            </a:r>
            <a:r>
              <a:rPr b="1" lang="en">
                <a:solidFill>
                  <a:srgbClr val="FFFFFF"/>
                </a:solidFill>
                <a:latin typeface="Times New Roman"/>
                <a:ea typeface="Times New Roman"/>
                <a:cs typeface="Times New Roman"/>
                <a:sym typeface="Times New Roman"/>
              </a:rPr>
              <a:t>SPJ1139</a:t>
            </a:r>
            <a:r>
              <a:rPr lang="en" sz="1800">
                <a:solidFill>
                  <a:srgbClr val="FFFFFF"/>
                </a:solidFill>
                <a:latin typeface="Times New Roman"/>
                <a:ea typeface="Times New Roman"/>
                <a:cs typeface="Times New Roman"/>
                <a:sym typeface="Times New Roman"/>
              </a:rPr>
              <a:t> </a:t>
            </a:r>
            <a:endParaRPr sz="1800">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800">
                <a:solidFill>
                  <a:srgbClr val="FFFFFF"/>
                </a:solidFill>
                <a:latin typeface="Times New Roman"/>
                <a:ea typeface="Times New Roman"/>
                <a:cs typeface="Times New Roman"/>
                <a:sym typeface="Times New Roman"/>
              </a:rPr>
              <a:t>Topics Covered</a:t>
            </a:r>
            <a:endParaRPr b="1"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Companies  - Our Story, Our Vision and Mission.</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Executive Summary, Our USP,  Target Customers, Presence, SWOT Analysis.</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NTCP Diamond Framework Analysis - Rider/Delivery Executive App.</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Project Charter. </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lang="en" sz="1800">
                <a:solidFill>
                  <a:schemeClr val="lt1"/>
                </a:solidFill>
                <a:latin typeface="Times New Roman"/>
                <a:ea typeface="Times New Roman"/>
                <a:cs typeface="Times New Roman"/>
                <a:sym typeface="Times New Roman"/>
              </a:rPr>
              <a:t>Result of the Project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55" name="Google Shape;55;p1"/>
          <p:cNvPicPr preferRelativeResize="0"/>
          <p:nvPr/>
        </p:nvPicPr>
        <p:blipFill>
          <a:blip r:embed="rId3">
            <a:alphaModFix/>
          </a:blip>
          <a:stretch>
            <a:fillRect/>
          </a:stretch>
        </p:blipFill>
        <p:spPr>
          <a:xfrm>
            <a:off x="7487950" y="-138525"/>
            <a:ext cx="1785925" cy="175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34" name="Shape 134"/>
        <p:cNvGrpSpPr/>
        <p:nvPr/>
      </p:nvGrpSpPr>
      <p:grpSpPr>
        <a:xfrm>
          <a:off x="0" y="0"/>
          <a:ext cx="0" cy="0"/>
          <a:chOff x="0" y="0"/>
          <a:chExt cx="0" cy="0"/>
        </a:xfrm>
      </p:grpSpPr>
      <p:sp>
        <p:nvSpPr>
          <p:cNvPr id="135" name="Google Shape;135;g819b792f8d_1_7"/>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Key Stakeholders</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g819b792f8d_1_7"/>
          <p:cNvPicPr preferRelativeResize="0"/>
          <p:nvPr/>
        </p:nvPicPr>
        <p:blipFill>
          <a:blip r:embed="rId3">
            <a:alphaModFix amt="8000"/>
          </a:blip>
          <a:stretch>
            <a:fillRect/>
          </a:stretch>
        </p:blipFill>
        <p:spPr>
          <a:xfrm>
            <a:off x="-96450" y="0"/>
            <a:ext cx="9201899" cy="5143500"/>
          </a:xfrm>
          <a:prstGeom prst="rect">
            <a:avLst/>
          </a:prstGeom>
          <a:noFill/>
          <a:ln>
            <a:noFill/>
          </a:ln>
        </p:spPr>
      </p:pic>
      <p:sp>
        <p:nvSpPr>
          <p:cNvPr id="137" name="Google Shape;137;g819b792f8d_1_7"/>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
        <p:nvSpPr>
          <p:cNvPr id="138" name="Google Shape;138;g819b792f8d_1_7"/>
          <p:cNvSpPr txBox="1"/>
          <p:nvPr/>
        </p:nvSpPr>
        <p:spPr>
          <a:xfrm>
            <a:off x="562850" y="1234450"/>
            <a:ext cx="3655500" cy="358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Delivery Executive.</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Operational Department/Team.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Finance Department.</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Back office.</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Customer App </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Frontend Developer.</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9" name="Google Shape;139;g819b792f8d_1_7"/>
          <p:cNvSpPr txBox="1"/>
          <p:nvPr/>
        </p:nvSpPr>
        <p:spPr>
          <a:xfrm>
            <a:off x="4906250" y="1043950"/>
            <a:ext cx="3655500" cy="35886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Backend Developer.</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Devops 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Data science team.</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Legal Department.</a:t>
            </a:r>
            <a:endParaRPr sz="1800">
              <a:solidFill>
                <a:srgbClr val="FFFFFF"/>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Restaurant Partners.</a:t>
            </a:r>
            <a:endParaRPr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43" name="Shape 143"/>
        <p:cNvGrpSpPr/>
        <p:nvPr/>
      </p:nvGrpSpPr>
      <p:grpSpPr>
        <a:xfrm>
          <a:off x="0" y="0"/>
          <a:ext cx="0" cy="0"/>
          <a:chOff x="0" y="0"/>
          <a:chExt cx="0" cy="0"/>
        </a:xfrm>
      </p:grpSpPr>
      <p:sp>
        <p:nvSpPr>
          <p:cNvPr id="144" name="Google Shape;144;g819b792f8d_1_20"/>
          <p:cNvSpPr/>
          <p:nvPr/>
        </p:nvSpPr>
        <p:spPr>
          <a:xfrm>
            <a:off x="320375" y="225125"/>
            <a:ext cx="49617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Success Criteria</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95% of the rating should be 5/4 Star for the Orders Delivered.</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Rider App should have 90% accurate in the terms of the location data.</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Rider App should have 5X load capacity to no of orders placed. No of order to growth week on week.</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99% uptime of the Rider app.</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Crash-Free Users and Crash-Free Sessions should be 99%</a:t>
            </a:r>
            <a:endParaRPr sz="1800">
              <a:solidFill>
                <a:schemeClr val="lt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Crashes per week should not be more than 50.</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819b792f8d_1_20"/>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46" name="Google Shape;146;g819b792f8d_1_20"/>
          <p:cNvPicPr preferRelativeResize="0"/>
          <p:nvPr/>
        </p:nvPicPr>
        <p:blipFill>
          <a:blip r:embed="rId3">
            <a:alphaModFix/>
          </a:blip>
          <a:stretch>
            <a:fillRect/>
          </a:stretch>
        </p:blipFill>
        <p:spPr>
          <a:xfrm>
            <a:off x="5351350" y="1073750"/>
            <a:ext cx="3662775" cy="2744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50" name="Shape 150"/>
        <p:cNvGrpSpPr/>
        <p:nvPr/>
      </p:nvGrpSpPr>
      <p:grpSpPr>
        <a:xfrm>
          <a:off x="0" y="0"/>
          <a:ext cx="0" cy="0"/>
          <a:chOff x="0" y="0"/>
          <a:chExt cx="0" cy="0"/>
        </a:xfrm>
      </p:grpSpPr>
      <p:sp>
        <p:nvSpPr>
          <p:cNvPr id="151" name="Google Shape;151;g819b792f8d_1_38"/>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Requirements</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The Restaurant Listing and Delivery Time Promised should be 95% accurate.</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Last Mile Time should cover the parking time to customers location.</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Estimating Preparation Time should consider food item and its quality as well.</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Just In Time Assignment (JIT)  that helps customer place orders for any the vendors shown to him.</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819b792f8d_1_38"/>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56" name="Shape 156"/>
        <p:cNvGrpSpPr/>
        <p:nvPr/>
      </p:nvGrpSpPr>
      <p:grpSpPr>
        <a:xfrm>
          <a:off x="0" y="0"/>
          <a:ext cx="0" cy="0"/>
          <a:chOff x="0" y="0"/>
          <a:chExt cx="0" cy="0"/>
        </a:xfrm>
      </p:grpSpPr>
      <p:sp>
        <p:nvSpPr>
          <p:cNvPr id="157" name="Google Shape;157;g819b792f8d_1_48"/>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Risks</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Over Engineering.</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Difficult in maintain such complex system.</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Risk of Over Budget.</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App being the bottle neck for real time data.</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Single point Failure.</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Over consuming device battery.</a:t>
            </a:r>
            <a:endParaRPr sz="1800">
              <a:solidFill>
                <a:schemeClr val="lt1"/>
              </a:solidFill>
              <a:latin typeface="Times New Roman"/>
              <a:ea typeface="Times New Roman"/>
              <a:cs typeface="Times New Roman"/>
              <a:sym typeface="Times New Roman"/>
            </a:endParaRPr>
          </a:p>
          <a:p>
            <a:pPr indent="-342900" lvl="0" marL="457200" marR="0" rtl="0" algn="l">
              <a:lnSpc>
                <a:spcPct val="150000"/>
              </a:lnSpc>
              <a:spcBef>
                <a:spcPts val="0"/>
              </a:spcBef>
              <a:spcAft>
                <a:spcPts val="0"/>
              </a:spcAft>
              <a:buClr>
                <a:schemeClr val="lt1"/>
              </a:buClr>
              <a:buSzPts val="1800"/>
              <a:buFont typeface="Times New Roman"/>
              <a:buAutoNum type="arabicPeriod"/>
            </a:pPr>
            <a:r>
              <a:rPr lang="en" sz="1800">
                <a:solidFill>
                  <a:schemeClr val="lt1"/>
                </a:solidFill>
                <a:latin typeface="Times New Roman"/>
                <a:ea typeface="Times New Roman"/>
                <a:cs typeface="Times New Roman"/>
                <a:sym typeface="Times New Roman"/>
              </a:rPr>
              <a:t>Feature compatibility with the riders Device.</a:t>
            </a:r>
            <a:endParaRPr sz="1800">
              <a:solidFill>
                <a:schemeClr val="lt1"/>
              </a:solidFill>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819b792f8d_1_48"/>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59" name="Google Shape;159;g819b792f8d_1_48"/>
          <p:cNvPicPr preferRelativeResize="0"/>
          <p:nvPr/>
        </p:nvPicPr>
        <p:blipFill>
          <a:blip r:embed="rId3">
            <a:alphaModFix amt="19000"/>
          </a:blip>
          <a:stretch>
            <a:fillRect/>
          </a:stretch>
        </p:blipFill>
        <p:spPr>
          <a:xfrm>
            <a:off x="5401100" y="1316175"/>
            <a:ext cx="3258000" cy="200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63" name="Shape 163"/>
        <p:cNvGrpSpPr/>
        <p:nvPr/>
      </p:nvGrpSpPr>
      <p:grpSpPr>
        <a:xfrm>
          <a:off x="0" y="0"/>
          <a:ext cx="0" cy="0"/>
          <a:chOff x="0" y="0"/>
          <a:chExt cx="0" cy="0"/>
        </a:xfrm>
      </p:grpSpPr>
      <p:sp>
        <p:nvSpPr>
          <p:cNvPr id="164" name="Google Shape;164;g819b792f8d_1_56"/>
          <p:cNvSpPr/>
          <p:nvPr/>
        </p:nvSpPr>
        <p:spPr>
          <a:xfrm>
            <a:off x="415650" y="368575"/>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Major Milestones -</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819b792f8d_1_56"/>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66" name="Google Shape;166;g819b792f8d_1_56"/>
          <p:cNvGraphicFramePr/>
          <p:nvPr/>
        </p:nvGraphicFramePr>
        <p:xfrm>
          <a:off x="839950" y="1194950"/>
          <a:ext cx="3000000" cy="3000000"/>
        </p:xfrm>
        <a:graphic>
          <a:graphicData uri="http://schemas.openxmlformats.org/drawingml/2006/table">
            <a:tbl>
              <a:tblPr>
                <a:noFill/>
                <a:tableStyleId>{A8A2367F-4161-4C77-ABB3-278338685475}</a:tableStyleId>
              </a:tblPr>
              <a:tblGrid>
                <a:gridCol w="1204225"/>
                <a:gridCol w="5402200"/>
                <a:gridCol w="1039575"/>
              </a:tblGrid>
              <a:tr h="436675">
                <a:tc>
                  <a:txBody>
                    <a:bodyPr/>
                    <a:lstStyle/>
                    <a:p>
                      <a:pPr indent="0" lvl="0" marL="0" rtl="0" algn="l">
                        <a:spcBef>
                          <a:spcPts val="0"/>
                        </a:spcBef>
                        <a:spcAft>
                          <a:spcPts val="0"/>
                        </a:spcAft>
                        <a:buNone/>
                      </a:pPr>
                      <a:r>
                        <a:rPr b="1" lang="en">
                          <a:solidFill>
                            <a:srgbClr val="FFFFFF"/>
                          </a:solidFill>
                        </a:rPr>
                        <a:t>Milestone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FFC000"/>
                    </a:solidFill>
                  </a:tcPr>
                </a:tc>
                <a:tc>
                  <a:txBody>
                    <a:bodyPr/>
                    <a:lstStyle/>
                    <a:p>
                      <a:pPr indent="0" lvl="0" marL="0" rtl="0" algn="l">
                        <a:spcBef>
                          <a:spcPts val="0"/>
                        </a:spcBef>
                        <a:spcAft>
                          <a:spcPts val="0"/>
                        </a:spcAft>
                        <a:buNone/>
                      </a:pPr>
                      <a:r>
                        <a:rPr b="1" lang="en">
                          <a:solidFill>
                            <a:srgbClr val="FFFFFF"/>
                          </a:solidFill>
                        </a:rPr>
                        <a:t>Task</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FFC000"/>
                    </a:solidFill>
                  </a:tcPr>
                </a:tc>
                <a:tc>
                  <a:txBody>
                    <a:bodyPr/>
                    <a:lstStyle/>
                    <a:p>
                      <a:pPr indent="0" lvl="0" marL="0" rtl="0" algn="l">
                        <a:spcBef>
                          <a:spcPts val="0"/>
                        </a:spcBef>
                        <a:spcAft>
                          <a:spcPts val="0"/>
                        </a:spcAft>
                        <a:buNone/>
                      </a:pPr>
                      <a:r>
                        <a:rPr b="1" lang="en">
                          <a:solidFill>
                            <a:srgbClr val="FFFFFF"/>
                          </a:solidFill>
                        </a:rPr>
                        <a:t>Date</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FFC000"/>
                    </a:solidFill>
                  </a:tcPr>
                </a:tc>
              </a:tr>
              <a:tr h="381000">
                <a:tc>
                  <a:txBody>
                    <a:bodyPr/>
                    <a:lstStyle/>
                    <a:p>
                      <a:pPr indent="0" lvl="0" marL="0" rtl="0" algn="l">
                        <a:spcBef>
                          <a:spcPts val="0"/>
                        </a:spcBef>
                        <a:spcAft>
                          <a:spcPts val="0"/>
                        </a:spcAft>
                        <a:buNone/>
                      </a:pPr>
                      <a:r>
                        <a:rPr lang="en">
                          <a:solidFill>
                            <a:srgbClr val="FFFFFF"/>
                          </a:solidFill>
                        </a:rPr>
                        <a:t>Milestone 1</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The Restaurant Listing and Delivery Time Promised should be 95% accurate.  </a:t>
                      </a:r>
                      <a:r>
                        <a:rPr b="1" lang="en">
                          <a:solidFill>
                            <a:srgbClr val="FFFFFF"/>
                          </a:solidFill>
                        </a:rPr>
                        <a:t>90 Day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30th Jan</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2</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Last Mile Time should cover the parking time to customers location. </a:t>
                      </a:r>
                      <a:r>
                        <a:rPr b="1" lang="en">
                          <a:solidFill>
                            <a:srgbClr val="FFFFFF"/>
                          </a:solidFill>
                        </a:rPr>
                        <a:t>60 Day</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5th March</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3</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Preparation Time should consider food item and its quality as well. </a:t>
                      </a:r>
                      <a:r>
                        <a:rPr b="1" lang="en">
                          <a:solidFill>
                            <a:srgbClr val="FFFFFF"/>
                          </a:solidFill>
                        </a:rPr>
                        <a:t>20 Days</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15 th March</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rgbClr val="FFFFFF"/>
                          </a:solidFill>
                        </a:rPr>
                        <a:t>Milestone 4</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Just In Time Assignment (JIT)  that helps customer place orders for any the vendors shown to him. </a:t>
                      </a:r>
                      <a:r>
                        <a:rPr b="1" lang="en">
                          <a:solidFill>
                            <a:srgbClr val="FFFFFF"/>
                          </a:solidFill>
                        </a:rPr>
                        <a:t>35 days</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10th April</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167" name="Google Shape;167;g819b792f8d_1_56"/>
          <p:cNvPicPr preferRelativeResize="0"/>
          <p:nvPr/>
        </p:nvPicPr>
        <p:blipFill>
          <a:blip r:embed="rId3">
            <a:alphaModFix/>
          </a:blip>
          <a:stretch>
            <a:fillRect/>
          </a:stretch>
        </p:blipFill>
        <p:spPr>
          <a:xfrm>
            <a:off x="8096250" y="0"/>
            <a:ext cx="1047750" cy="1047750"/>
          </a:xfrm>
          <a:prstGeom prst="rect">
            <a:avLst/>
          </a:prstGeom>
          <a:noFill/>
          <a:ln cap="flat" cmpd="sng" w="9525">
            <a:solidFill>
              <a:srgbClr val="FFFFFF"/>
            </a:solidFill>
            <a:prstDash val="lg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71" name="Shape 171"/>
        <p:cNvGrpSpPr/>
        <p:nvPr/>
      </p:nvGrpSpPr>
      <p:grpSpPr>
        <a:xfrm>
          <a:off x="0" y="0"/>
          <a:ext cx="0" cy="0"/>
          <a:chOff x="0" y="0"/>
          <a:chExt cx="0" cy="0"/>
        </a:xfrm>
      </p:grpSpPr>
      <p:sp>
        <p:nvSpPr>
          <p:cNvPr id="172" name="Google Shape;172;g819b792f8d_1_63"/>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Summary Budget</a:t>
            </a:r>
            <a:endParaRPr b="1" sz="24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819b792f8d_1_63"/>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74" name="Google Shape;174;g819b792f8d_1_63"/>
          <p:cNvGraphicFramePr/>
          <p:nvPr/>
        </p:nvGraphicFramePr>
        <p:xfrm>
          <a:off x="839950" y="1194950"/>
          <a:ext cx="3000000" cy="3000000"/>
        </p:xfrm>
        <a:graphic>
          <a:graphicData uri="http://schemas.openxmlformats.org/drawingml/2006/table">
            <a:tbl>
              <a:tblPr>
                <a:noFill/>
                <a:tableStyleId>{A8A2367F-4161-4C77-ABB3-278338685475}</a:tableStyleId>
              </a:tblPr>
              <a:tblGrid>
                <a:gridCol w="1188175"/>
                <a:gridCol w="6422700"/>
              </a:tblGrid>
              <a:tr h="492550">
                <a:tc>
                  <a:txBody>
                    <a:bodyPr/>
                    <a:lstStyle/>
                    <a:p>
                      <a:pPr indent="0" lvl="0" marL="0" rtl="0" algn="ctr">
                        <a:spcBef>
                          <a:spcPts val="0"/>
                        </a:spcBef>
                        <a:spcAft>
                          <a:spcPts val="0"/>
                        </a:spcAft>
                        <a:buNone/>
                      </a:pPr>
                      <a:r>
                        <a:rPr b="1" lang="en">
                          <a:solidFill>
                            <a:srgbClr val="FFFFFF"/>
                          </a:solidFill>
                        </a:rPr>
                        <a:t>Budget</a:t>
                      </a:r>
                      <a:r>
                        <a:rPr b="1" lang="en">
                          <a:solidFill>
                            <a:srgbClr val="FFFFFF"/>
                          </a:solidFill>
                        </a:rPr>
                        <a:t>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FFC000"/>
                    </a:solidFill>
                  </a:tcPr>
                </a:tc>
                <a:tc>
                  <a:txBody>
                    <a:bodyPr/>
                    <a:lstStyle/>
                    <a:p>
                      <a:pPr indent="0" lvl="0" marL="0" rtl="0" algn="ctr">
                        <a:spcBef>
                          <a:spcPts val="0"/>
                        </a:spcBef>
                        <a:spcAft>
                          <a:spcPts val="0"/>
                        </a:spcAft>
                        <a:buNone/>
                      </a:pPr>
                      <a:r>
                        <a:rPr b="1" lang="en">
                          <a:solidFill>
                            <a:srgbClr val="FFFFFF"/>
                          </a:solidFill>
                        </a:rPr>
                        <a:t>Task</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FFC000"/>
                    </a:solidFill>
                  </a:tcPr>
                </a:tc>
              </a:tr>
              <a:tr h="492550">
                <a:tc>
                  <a:txBody>
                    <a:bodyPr/>
                    <a:lstStyle/>
                    <a:p>
                      <a:pPr indent="0" lvl="0" marL="0" rtl="0" algn="l">
                        <a:spcBef>
                          <a:spcPts val="0"/>
                        </a:spcBef>
                        <a:spcAft>
                          <a:spcPts val="0"/>
                        </a:spcAft>
                        <a:buNone/>
                      </a:pPr>
                      <a:r>
                        <a:rPr lang="en">
                          <a:solidFill>
                            <a:srgbClr val="FFFFFF"/>
                          </a:solidFill>
                        </a:rPr>
                        <a:t>60 </a:t>
                      </a:r>
                      <a:r>
                        <a:rPr lang="en" sz="800">
                          <a:solidFill>
                            <a:srgbClr val="FFFFFF"/>
                          </a:solidFill>
                        </a:rPr>
                        <a:t>lakhs per annum</a:t>
                      </a:r>
                      <a:endParaRPr sz="800">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The Restaurant Listing and Delivery Time Promised should be 95% accurate.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92550">
                <a:tc>
                  <a:txBody>
                    <a:bodyPr/>
                    <a:lstStyle/>
                    <a:p>
                      <a:pPr indent="0" lvl="0" marL="0" rtl="0" algn="l">
                        <a:spcBef>
                          <a:spcPts val="0"/>
                        </a:spcBef>
                        <a:spcAft>
                          <a:spcPts val="0"/>
                        </a:spcAft>
                        <a:buNone/>
                      </a:pPr>
                      <a:r>
                        <a:rPr lang="en">
                          <a:solidFill>
                            <a:srgbClr val="FFFFFF"/>
                          </a:solidFill>
                        </a:rPr>
                        <a:t>30 </a:t>
                      </a:r>
                      <a:r>
                        <a:rPr lang="en" sz="800">
                          <a:solidFill>
                            <a:srgbClr val="FFFFFF"/>
                          </a:solidFill>
                        </a:rPr>
                        <a:t>lakhs per annum</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Last Mile Time should cover the parking time to customers location.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92550">
                <a:tc>
                  <a:txBody>
                    <a:bodyPr/>
                    <a:lstStyle/>
                    <a:p>
                      <a:pPr indent="0" lvl="0" marL="0" rtl="0" algn="l">
                        <a:spcBef>
                          <a:spcPts val="0"/>
                        </a:spcBef>
                        <a:spcAft>
                          <a:spcPts val="0"/>
                        </a:spcAft>
                        <a:buNone/>
                      </a:pPr>
                      <a:r>
                        <a:rPr lang="en">
                          <a:solidFill>
                            <a:srgbClr val="FFFFFF"/>
                          </a:solidFill>
                        </a:rPr>
                        <a:t>30 </a:t>
                      </a:r>
                      <a:r>
                        <a:rPr lang="en" sz="800">
                          <a:solidFill>
                            <a:srgbClr val="FFFFFF"/>
                          </a:solidFill>
                        </a:rPr>
                        <a:t>lakhs per annum</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Estimating Preparation Time should consider food item and its quality as well.</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755575">
                <a:tc>
                  <a:txBody>
                    <a:bodyPr/>
                    <a:lstStyle/>
                    <a:p>
                      <a:pPr indent="0" lvl="0" marL="0" rtl="0" algn="l">
                        <a:spcBef>
                          <a:spcPts val="0"/>
                        </a:spcBef>
                        <a:spcAft>
                          <a:spcPts val="0"/>
                        </a:spcAft>
                        <a:buNone/>
                      </a:pPr>
                      <a:r>
                        <a:rPr lang="en">
                          <a:solidFill>
                            <a:srgbClr val="FFFFFF"/>
                          </a:solidFill>
                        </a:rPr>
                        <a:t>50 </a:t>
                      </a:r>
                      <a:r>
                        <a:rPr lang="en" sz="800">
                          <a:solidFill>
                            <a:srgbClr val="FFFFFF"/>
                          </a:solidFill>
                        </a:rPr>
                        <a:t>lakhs per annum</a:t>
                      </a:r>
                      <a:endParaRPr>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Just In Time Assignment (JIT)  that helps customer place orders for any the vendors shown to him. </a:t>
                      </a:r>
                      <a:endParaRPr b="1">
                        <a:solidFill>
                          <a:srgbClr val="FFFFFF"/>
                        </a:solidFill>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175" name="Google Shape;175;g819b792f8d_1_63"/>
          <p:cNvPicPr preferRelativeResize="0"/>
          <p:nvPr/>
        </p:nvPicPr>
        <p:blipFill>
          <a:blip r:embed="rId3">
            <a:alphaModFix/>
          </a:blip>
          <a:stretch>
            <a:fillRect/>
          </a:stretch>
        </p:blipFill>
        <p:spPr>
          <a:xfrm>
            <a:off x="8026975" y="0"/>
            <a:ext cx="1117025" cy="111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79" name="Shape 179"/>
        <p:cNvGrpSpPr/>
        <p:nvPr/>
      </p:nvGrpSpPr>
      <p:grpSpPr>
        <a:xfrm>
          <a:off x="0" y="0"/>
          <a:ext cx="0" cy="0"/>
          <a:chOff x="0" y="0"/>
          <a:chExt cx="0" cy="0"/>
        </a:xfrm>
      </p:grpSpPr>
      <p:sp>
        <p:nvSpPr>
          <p:cNvPr id="180" name="Google Shape;180;g819b792f8d_1_70"/>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Assumptions, Dependencies and Constraints</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Assumptions :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819b792f8d_1_70"/>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82" name="Google Shape;182;g819b792f8d_1_70"/>
          <p:cNvGraphicFramePr/>
          <p:nvPr/>
        </p:nvGraphicFramePr>
        <p:xfrm>
          <a:off x="792888" y="1952750"/>
          <a:ext cx="3000000" cy="3000000"/>
        </p:xfrm>
        <a:graphic>
          <a:graphicData uri="http://schemas.openxmlformats.org/drawingml/2006/table">
            <a:tbl>
              <a:tblPr>
                <a:noFill/>
                <a:tableStyleId>{A8A2367F-4161-4C77-ABB3-278338685475}</a:tableStyleId>
              </a:tblPr>
              <a:tblGrid>
                <a:gridCol w="3127400"/>
                <a:gridCol w="2315875"/>
                <a:gridCol w="1773475"/>
              </a:tblGrid>
              <a:tr h="444900">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Assumption</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Impact</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Strategy</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Full network to the Rider all the time.</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Order reaching Customer late</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Tradition Simulation </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App experience would fit for all types of Riders.</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Mistakes that could end up in delay</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Training</a:t>
                      </a:r>
                      <a:r>
                        <a:rPr lang="en" sz="1200">
                          <a:solidFill>
                            <a:srgbClr val="FFFFFF"/>
                          </a:solidFill>
                          <a:latin typeface="Times New Roman"/>
                          <a:ea typeface="Times New Roman"/>
                          <a:cs typeface="Times New Roman"/>
                          <a:sym typeface="Times New Roman"/>
                        </a:rPr>
                        <a:t> for Rider</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58907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Real time updated via the app without any delay.</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Real time tracking</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Back to displaying only ETA.</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183" name="Google Shape;183;g819b792f8d_1_70"/>
          <p:cNvPicPr preferRelativeResize="0"/>
          <p:nvPr/>
        </p:nvPicPr>
        <p:blipFill>
          <a:blip r:embed="rId3">
            <a:alphaModFix/>
          </a:blip>
          <a:stretch>
            <a:fillRect/>
          </a:stretch>
        </p:blipFill>
        <p:spPr>
          <a:xfrm>
            <a:off x="7862450" y="0"/>
            <a:ext cx="1281550" cy="128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87" name="Shape 187"/>
        <p:cNvGrpSpPr/>
        <p:nvPr/>
      </p:nvGrpSpPr>
      <p:grpSpPr>
        <a:xfrm>
          <a:off x="0" y="0"/>
          <a:ext cx="0" cy="0"/>
          <a:chOff x="0" y="0"/>
          <a:chExt cx="0" cy="0"/>
        </a:xfrm>
      </p:grpSpPr>
      <p:sp>
        <p:nvSpPr>
          <p:cNvPr id="188" name="Google Shape;188;g81b274f08e_0_5"/>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Assumptions, Dependencies and Constraints</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Dependencies</a:t>
            </a:r>
            <a:r>
              <a:rPr b="1" lang="en" sz="2400">
                <a:solidFill>
                  <a:schemeClr val="lt1"/>
                </a:solidFill>
                <a:latin typeface="Times New Roman"/>
                <a:ea typeface="Times New Roman"/>
                <a:cs typeface="Times New Roman"/>
                <a:sym typeface="Times New Roman"/>
              </a:rPr>
              <a:t> :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81b274f08e_0_5"/>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90" name="Google Shape;190;g81b274f08e_0_5"/>
          <p:cNvGraphicFramePr/>
          <p:nvPr/>
        </p:nvGraphicFramePr>
        <p:xfrm>
          <a:off x="792888" y="1952750"/>
          <a:ext cx="3000000" cy="3000000"/>
        </p:xfrm>
        <a:graphic>
          <a:graphicData uri="http://schemas.openxmlformats.org/drawingml/2006/table">
            <a:tbl>
              <a:tblPr>
                <a:noFill/>
                <a:tableStyleId>{A8A2367F-4161-4C77-ABB3-278338685475}</a:tableStyleId>
              </a:tblPr>
              <a:tblGrid>
                <a:gridCol w="3127400"/>
                <a:gridCol w="2315875"/>
                <a:gridCol w="1773475"/>
              </a:tblGrid>
              <a:tr h="444900">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Dependencies</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Impact</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Strategy</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Mobile Network</a:t>
                      </a:r>
                      <a:r>
                        <a:rPr lang="en" sz="1200">
                          <a:solidFill>
                            <a:srgbClr val="FFFFFF"/>
                          </a:solidFill>
                          <a:latin typeface="Times New Roman"/>
                          <a:ea typeface="Times New Roman"/>
                          <a:cs typeface="Times New Roman"/>
                          <a:sym typeface="Times New Roman"/>
                        </a:rPr>
                        <a:t>.</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Calling Feature</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Chat Options</a:t>
                      </a:r>
                      <a:r>
                        <a:rPr lang="en"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Mobile Internet</a:t>
                      </a:r>
                      <a:r>
                        <a:rPr lang="en" sz="1200">
                          <a:solidFill>
                            <a:srgbClr val="FFFFFF"/>
                          </a:solidFill>
                          <a:latin typeface="Times New Roman"/>
                          <a:ea typeface="Times New Roman"/>
                          <a:cs typeface="Times New Roman"/>
                          <a:sym typeface="Times New Roman"/>
                        </a:rPr>
                        <a:t>.</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Rider Pings</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Traditional ETA Method</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Infra that Support the End to End feature</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Riders not getting Order</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DR  plan in place</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191" name="Google Shape;191;g81b274f08e_0_5"/>
          <p:cNvPicPr preferRelativeResize="0"/>
          <p:nvPr/>
        </p:nvPicPr>
        <p:blipFill>
          <a:blip r:embed="rId3">
            <a:alphaModFix/>
          </a:blip>
          <a:stretch>
            <a:fillRect/>
          </a:stretch>
        </p:blipFill>
        <p:spPr>
          <a:xfrm>
            <a:off x="7914400" y="0"/>
            <a:ext cx="1229600" cy="1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95" name="Shape 195"/>
        <p:cNvGrpSpPr/>
        <p:nvPr/>
      </p:nvGrpSpPr>
      <p:grpSpPr>
        <a:xfrm>
          <a:off x="0" y="0"/>
          <a:ext cx="0" cy="0"/>
          <a:chOff x="0" y="0"/>
          <a:chExt cx="0" cy="0"/>
        </a:xfrm>
      </p:grpSpPr>
      <p:sp>
        <p:nvSpPr>
          <p:cNvPr id="196" name="Google Shape;196;g81b274f08e_0_11"/>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High-level Assumptions, Dependencies and Constraints</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Constraints</a:t>
            </a:r>
            <a:r>
              <a:rPr b="1" lang="en" sz="2400">
                <a:solidFill>
                  <a:schemeClr val="lt1"/>
                </a:solidFill>
                <a:latin typeface="Times New Roman"/>
                <a:ea typeface="Times New Roman"/>
                <a:cs typeface="Times New Roman"/>
                <a:sym typeface="Times New Roman"/>
              </a:rPr>
              <a:t> : </a:t>
            </a:r>
            <a:endParaRPr sz="18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200" u="sng">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81b274f08e_0_11"/>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198" name="Google Shape;198;g81b274f08e_0_11"/>
          <p:cNvGraphicFramePr/>
          <p:nvPr/>
        </p:nvGraphicFramePr>
        <p:xfrm>
          <a:off x="770763" y="2203650"/>
          <a:ext cx="3000000" cy="3000000"/>
        </p:xfrm>
        <a:graphic>
          <a:graphicData uri="http://schemas.openxmlformats.org/drawingml/2006/table">
            <a:tbl>
              <a:tblPr>
                <a:noFill/>
                <a:tableStyleId>{A8A2367F-4161-4C77-ABB3-278338685475}</a:tableStyleId>
              </a:tblPr>
              <a:tblGrid>
                <a:gridCol w="3127400"/>
                <a:gridCol w="2315875"/>
                <a:gridCol w="1773475"/>
              </a:tblGrid>
              <a:tr h="444900">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Dependencies</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Impact</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 sz="1300">
                          <a:solidFill>
                            <a:srgbClr val="FFFFFF"/>
                          </a:solidFill>
                          <a:latin typeface="Times New Roman"/>
                          <a:ea typeface="Times New Roman"/>
                          <a:cs typeface="Times New Roman"/>
                          <a:sym typeface="Times New Roman"/>
                        </a:rPr>
                        <a:t>Strategy</a:t>
                      </a:r>
                      <a:endParaRPr b="1" sz="1300">
                        <a:solidFill>
                          <a:srgbClr val="FFFFFF"/>
                        </a:solidFill>
                        <a:latin typeface="Times New Roman"/>
                        <a:ea typeface="Times New Roman"/>
                        <a:cs typeface="Times New Roman"/>
                        <a:sym typeface="Times New Roman"/>
                      </a:endParaRPr>
                    </a:p>
                  </a:txBody>
                  <a:tcPr marT="91425" marB="91425" marR="68575" marL="68575" anchor="ctr">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r>
              <a:tr h="409625">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Time to Release the app for riders</a:t>
                      </a:r>
                      <a:r>
                        <a:rPr lang="en" sz="1200">
                          <a:solidFill>
                            <a:srgbClr val="FFFFFF"/>
                          </a:solidFill>
                          <a:latin typeface="Times New Roman"/>
                          <a:ea typeface="Times New Roman"/>
                          <a:cs typeface="Times New Roman"/>
                          <a:sym typeface="Times New Roman"/>
                        </a:rPr>
                        <a:t>.</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Revenue </a:t>
                      </a:r>
                      <a:r>
                        <a:rPr lang="en" sz="1200">
                          <a:solidFill>
                            <a:srgbClr val="FFFFFF"/>
                          </a:solidFill>
                          <a:latin typeface="Times New Roman"/>
                          <a:ea typeface="Times New Roman"/>
                          <a:cs typeface="Times New Roman"/>
                          <a:sym typeface="Times New Roman"/>
                        </a:rPr>
                        <a:t>/ Customer Satisfactions</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Work with the older version</a:t>
                      </a:r>
                      <a:r>
                        <a:rPr lang="en"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199" name="Google Shape;199;g81b274f08e_0_11"/>
          <p:cNvPicPr preferRelativeResize="0"/>
          <p:nvPr/>
        </p:nvPicPr>
        <p:blipFill>
          <a:blip r:embed="rId3">
            <a:alphaModFix/>
          </a:blip>
          <a:stretch>
            <a:fillRect/>
          </a:stretch>
        </p:blipFill>
        <p:spPr>
          <a:xfrm>
            <a:off x="7949050" y="0"/>
            <a:ext cx="1194952" cy="1194952"/>
          </a:xfrm>
          <a:prstGeom prst="rect">
            <a:avLst/>
          </a:prstGeom>
          <a:noFill/>
          <a:ln>
            <a:noFill/>
          </a:ln>
        </p:spPr>
      </p:pic>
      <p:cxnSp>
        <p:nvCxnSpPr>
          <p:cNvPr id="200" name="Google Shape;200;g81b274f08e_0_11"/>
          <p:cNvCxnSpPr/>
          <p:nvPr/>
        </p:nvCxnSpPr>
        <p:spPr>
          <a:xfrm>
            <a:off x="8174175" y="1982925"/>
            <a:ext cx="831300" cy="83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04" name="Shape 204"/>
        <p:cNvGrpSpPr/>
        <p:nvPr/>
      </p:nvGrpSpPr>
      <p:grpSpPr>
        <a:xfrm>
          <a:off x="0" y="0"/>
          <a:ext cx="0" cy="0"/>
          <a:chOff x="0" y="0"/>
          <a:chExt cx="0" cy="0"/>
        </a:xfrm>
      </p:grpSpPr>
      <p:sp>
        <p:nvSpPr>
          <p:cNvPr id="205" name="Google Shape;205;g81b274f08e_0_17"/>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Core Team and Organizational Structure</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Assigned Project Manager :</a:t>
            </a:r>
            <a:r>
              <a:rPr lang="en" sz="2400">
                <a:solidFill>
                  <a:schemeClr val="lt1"/>
                </a:solidFill>
                <a:latin typeface="Times New Roman"/>
                <a:ea typeface="Times New Roman"/>
                <a:cs typeface="Times New Roman"/>
                <a:sym typeface="Times New Roman"/>
              </a:rPr>
              <a:t> </a:t>
            </a:r>
            <a:r>
              <a:rPr b="1" lang="en" sz="2400">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a:p>
          <a:p>
            <a:pPr indent="457200" lvl="0" marL="0" marR="0" rtl="0" algn="l">
              <a:lnSpc>
                <a:spcPct val="115000"/>
              </a:lnSpc>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Ram is assigned as the project manager for managing the project. He has been authorized to pull different resources from various department to meet the targeted timeline.</a:t>
            </a:r>
            <a:endParaRPr sz="1800">
              <a:solidFill>
                <a:srgbClr val="FFFFFF"/>
              </a:solidFill>
              <a:latin typeface="Times New Roman"/>
              <a:ea typeface="Times New Roman"/>
              <a:cs typeface="Times New Roman"/>
              <a:sym typeface="Times New Roman"/>
            </a:endParaRPr>
          </a:p>
          <a:p>
            <a:pPr indent="457200" lvl="0" marL="0" marR="0" rtl="0" algn="l">
              <a:lnSpc>
                <a:spcPct val="115000"/>
              </a:lnSpc>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457200" lvl="0" marL="0" marR="0" rtl="0" algn="l">
              <a:lnSpc>
                <a:spcPct val="115000"/>
              </a:lnSpc>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All the HOD has been Updated with the Business Case, Project Objectives and Project Success Criteria. They have been addressed to provide full support the PM in terms for achieving the Targeted timeline</a:t>
            </a:r>
            <a:r>
              <a:rPr lang="en">
                <a:solidFill>
                  <a:srgbClr val="FFFFFF"/>
                </a:solidFill>
              </a:rPr>
              <a:t>.</a:t>
            </a:r>
            <a:endParaRPr>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06" name="Google Shape;206;g81b274f08e_0_17"/>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59" name="Shape 59"/>
        <p:cNvGrpSpPr/>
        <p:nvPr/>
      </p:nvGrpSpPr>
      <p:grpSpPr>
        <a:xfrm>
          <a:off x="0" y="0"/>
          <a:ext cx="0" cy="0"/>
          <a:chOff x="0" y="0"/>
          <a:chExt cx="0" cy="0"/>
        </a:xfrm>
      </p:grpSpPr>
      <p:sp>
        <p:nvSpPr>
          <p:cNvPr id="60" name="Google Shape;60;p3"/>
          <p:cNvSpPr/>
          <p:nvPr/>
        </p:nvSpPr>
        <p:spPr>
          <a:xfrm>
            <a:off x="692725" y="429175"/>
            <a:ext cx="7680600" cy="4463100"/>
          </a:xfrm>
          <a:prstGeom prst="roundRect">
            <a:avLst>
              <a:gd fmla="val 1070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1" sz="2400">
              <a:solidFill>
                <a:srgbClr val="FFFFFF"/>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FFFFFF"/>
                </a:solidFill>
                <a:latin typeface="Times New Roman"/>
                <a:ea typeface="Times New Roman"/>
                <a:cs typeface="Times New Roman"/>
                <a:sym typeface="Times New Roman"/>
              </a:rPr>
              <a:t>Swiggy Story</a:t>
            </a:r>
            <a:endParaRPr b="0" i="0" sz="2400" u="none" cap="none" strike="noStrike">
              <a:solidFill>
                <a:srgbClr val="FFFFFF"/>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Times New Roman"/>
                <a:ea typeface="Times New Roman"/>
                <a:cs typeface="Times New Roman"/>
                <a:sym typeface="Times New Roman"/>
              </a:rPr>
              <a:t>It all started back in 2014 when two BITS Pilani graduates, Sriharsha Majety and Nandan Reddy decided they wanted to make life easier by </a:t>
            </a:r>
            <a:r>
              <a:rPr b="1" i="0" lang="en" sz="1200" u="none" cap="none" strike="noStrike">
                <a:solidFill>
                  <a:schemeClr val="lt1"/>
                </a:solidFill>
                <a:latin typeface="Times New Roman"/>
                <a:ea typeface="Times New Roman"/>
                <a:cs typeface="Times New Roman"/>
                <a:sym typeface="Times New Roman"/>
              </a:rPr>
              <a:t>changing the way India eats</a:t>
            </a:r>
            <a:r>
              <a:rPr b="0" i="0" lang="en" sz="1200" u="none" cap="none" strike="noStrike">
                <a:solidFill>
                  <a:schemeClr val="lt1"/>
                </a:solidFill>
                <a:latin typeface="Times New Roman"/>
                <a:ea typeface="Times New Roman"/>
                <a:cs typeface="Times New Roman"/>
                <a:sym typeface="Times New Roman"/>
              </a:rPr>
              <a:t> - all with just a tap! With their idea of ’</a:t>
            </a:r>
            <a:r>
              <a:rPr b="1" i="0" lang="en" sz="1200" u="none" cap="none" strike="noStrike">
                <a:solidFill>
                  <a:schemeClr val="lt1"/>
                </a:solidFill>
                <a:latin typeface="Times New Roman"/>
                <a:ea typeface="Times New Roman"/>
                <a:cs typeface="Times New Roman"/>
                <a:sym typeface="Times New Roman"/>
              </a:rPr>
              <a:t>hyperlocal food delivery</a:t>
            </a:r>
            <a:r>
              <a:rPr b="0" i="0" lang="en" sz="1200" u="none" cap="none" strike="noStrike">
                <a:solidFill>
                  <a:schemeClr val="lt1"/>
                </a:solidFill>
                <a:latin typeface="Times New Roman"/>
                <a:ea typeface="Times New Roman"/>
                <a:cs typeface="Times New Roman"/>
                <a:sym typeface="Times New Roman"/>
              </a:rPr>
              <a:t>’,</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Times New Roman"/>
                <a:ea typeface="Times New Roman"/>
                <a:cs typeface="Times New Roman"/>
                <a:sym typeface="Times New Roman"/>
              </a:rPr>
              <a:t>Later they met Rahul Jaimini, who brought this vision to life with the first website. And with this, Swiggy was launched as a food ordering &amp; delivery platform. Swiggy's Story.</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Times New Roman"/>
                <a:ea typeface="Times New Roman"/>
                <a:cs typeface="Times New Roman"/>
                <a:sym typeface="Times New Roman"/>
              </a:rPr>
              <a:t>Our mission</a:t>
            </a:r>
            <a:r>
              <a:rPr b="0" i="0" lang="en" sz="1800" u="none" cap="none" strike="noStrike">
                <a:solidFill>
                  <a:schemeClr val="lt1"/>
                </a:solidFill>
                <a:latin typeface="Times New Roman"/>
                <a:ea typeface="Times New Roman"/>
                <a:cs typeface="Times New Roman"/>
                <a:sym typeface="Times New Roman"/>
              </a:rPr>
              <a:t> </a:t>
            </a:r>
            <a:r>
              <a:rPr b="0" i="0" lang="en" sz="1200" u="none" cap="none" strike="noStrike">
                <a:solidFill>
                  <a:schemeClr val="lt1"/>
                </a:solidFill>
                <a:latin typeface="Times New Roman"/>
                <a:ea typeface="Times New Roman"/>
                <a:cs typeface="Times New Roman"/>
                <a:sym typeface="Times New Roman"/>
              </a:rPr>
              <a:t>is to change the way India eats apart from servicing the customer better than last year and widening the assortment to enable users to order on a higher frequency. Swiggy wants to be like a utility app for every Indian. We want people to order food at least 15-20 times a month. That can only happen if you solve deep problems and not just act as an occasional food delivery provider. For us, it is about how we balance growth and customer service in the long run.</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Times New Roman"/>
                <a:ea typeface="Times New Roman"/>
                <a:cs typeface="Times New Roman"/>
                <a:sym typeface="Times New Roman"/>
              </a:rPr>
              <a:t>"Swiggy's vision</a:t>
            </a:r>
            <a:r>
              <a:rPr b="1" i="0" lang="en" sz="1800" u="none" cap="none" strike="noStrike">
                <a:solidFill>
                  <a:schemeClr val="lt1"/>
                </a:solidFill>
                <a:latin typeface="Times New Roman"/>
                <a:ea typeface="Times New Roman"/>
                <a:cs typeface="Times New Roman"/>
                <a:sym typeface="Times New Roman"/>
              </a:rPr>
              <a:t> </a:t>
            </a:r>
            <a:r>
              <a:rPr b="0" i="0" lang="en" sz="1200" u="none" cap="none" strike="noStrike">
                <a:solidFill>
                  <a:schemeClr val="lt1"/>
                </a:solidFill>
                <a:latin typeface="Times New Roman"/>
                <a:ea typeface="Times New Roman"/>
                <a:cs typeface="Times New Roman"/>
                <a:sym typeface="Times New Roman"/>
              </a:rPr>
              <a:t>is to elevate the quality of life of consumers by offering unparalleled convenience. As we work towards enabling this for a billion Indians, expanding to tier-3 and tier-4 cities is a critical step.</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 name="Google Shape;61;p3"/>
          <p:cNvPicPr preferRelativeResize="0"/>
          <p:nvPr/>
        </p:nvPicPr>
        <p:blipFill>
          <a:blip r:embed="rId3">
            <a:alphaModFix/>
          </a:blip>
          <a:stretch>
            <a:fillRect/>
          </a:stretch>
        </p:blipFill>
        <p:spPr>
          <a:xfrm>
            <a:off x="7715500" y="0"/>
            <a:ext cx="1090775" cy="127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10" name="Shape 210"/>
        <p:cNvGrpSpPr/>
        <p:nvPr/>
      </p:nvGrpSpPr>
      <p:grpSpPr>
        <a:xfrm>
          <a:off x="0" y="0"/>
          <a:ext cx="0" cy="0"/>
          <a:chOff x="0" y="0"/>
          <a:chExt cx="0" cy="0"/>
        </a:xfrm>
      </p:grpSpPr>
      <p:sp>
        <p:nvSpPr>
          <p:cNvPr id="211" name="Google Shape;211;g81b274f08e_0_26"/>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Core Team</a:t>
            </a:r>
            <a:r>
              <a:rPr b="1" lang="en" sz="2400">
                <a:solidFill>
                  <a:schemeClr val="lt1"/>
                </a:solidFill>
                <a:latin typeface="Times New Roman"/>
                <a:ea typeface="Times New Roman"/>
                <a:cs typeface="Times New Roman"/>
                <a:sym typeface="Times New Roman"/>
              </a:rPr>
              <a:t> :</a:t>
            </a:r>
            <a:r>
              <a:rPr b="1" lang="en" sz="2400">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12" name="Google Shape;212;g81b274f08e_0_26"/>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213" name="Google Shape;213;g81b274f08e_0_26"/>
          <p:cNvGraphicFramePr/>
          <p:nvPr/>
        </p:nvGraphicFramePr>
        <p:xfrm>
          <a:off x="812300" y="1130850"/>
          <a:ext cx="3000000" cy="3000000"/>
        </p:xfrm>
        <a:graphic>
          <a:graphicData uri="http://schemas.openxmlformats.org/drawingml/2006/table">
            <a:tbl>
              <a:tblPr>
                <a:noFill/>
                <a:tableStyleId>{A8A2367F-4161-4C77-ABB3-278338685475}</a:tableStyleId>
              </a:tblPr>
              <a:tblGrid>
                <a:gridCol w="663975"/>
                <a:gridCol w="894975"/>
                <a:gridCol w="1131750"/>
                <a:gridCol w="4861950"/>
              </a:tblGrid>
              <a:tr h="381000">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Name</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Function</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Role</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Need*</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r>
              <a:tr h="38100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Ramcha</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Product</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Scoping all the required feature </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for the Ride app.</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The product manager is the person responsible for defining the why, when, and what of the product that the engineering team builds. This means they lead cross-functional teams from a product's conception all the way through to its launch. </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Niranja</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Data Science</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FFFFFF"/>
                          </a:solidFill>
                          <a:latin typeface="Times New Roman"/>
                          <a:ea typeface="Times New Roman"/>
                          <a:cs typeface="Times New Roman"/>
                          <a:sym typeface="Times New Roman"/>
                        </a:rPr>
                        <a:t>D</a:t>
                      </a:r>
                      <a:r>
                        <a:rPr lang="en" sz="1000">
                          <a:solidFill>
                            <a:srgbClr val="FFFFFF"/>
                          </a:solidFill>
                          <a:latin typeface="Times New Roman"/>
                          <a:ea typeface="Times New Roman"/>
                          <a:cs typeface="Times New Roman"/>
                          <a:sym typeface="Times New Roman"/>
                        </a:rPr>
                        <a:t>ata-driven decision</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Data has always been vital to any kind of decision making. Today’s world runs completely on data and none of today’s organizations would survive without data-driven decision making and strategic plans.</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Prakash</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Head of Eng</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Coding</a:t>
                      </a:r>
                      <a:r>
                        <a:rPr lang="en" sz="1000">
                          <a:solidFill>
                            <a:srgbClr val="FFFFFF"/>
                          </a:solidFill>
                          <a:latin typeface="Times New Roman"/>
                          <a:ea typeface="Times New Roman"/>
                          <a:cs typeface="Times New Roman"/>
                          <a:sym typeface="Times New Roman"/>
                        </a:rPr>
                        <a:t> </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Develop v</a:t>
                      </a:r>
                      <a:r>
                        <a:rPr lang="en" sz="1000">
                          <a:solidFill>
                            <a:srgbClr val="FFFFFF"/>
                          </a:solidFill>
                          <a:latin typeface="Times New Roman"/>
                          <a:ea typeface="Times New Roman"/>
                          <a:cs typeface="Times New Roman"/>
                          <a:sym typeface="Times New Roman"/>
                        </a:rPr>
                        <a:t>arious components</a:t>
                      </a:r>
                      <a:r>
                        <a:rPr lang="en" sz="1000">
                          <a:solidFill>
                            <a:srgbClr val="FFFFFF"/>
                          </a:solidFill>
                          <a:latin typeface="Times New Roman"/>
                          <a:ea typeface="Times New Roman"/>
                          <a:cs typeface="Times New Roman"/>
                          <a:sym typeface="Times New Roman"/>
                        </a:rPr>
                        <a:t> in the Rider App, LMS, API’s, various services.</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Surya</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Head of QA</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Quality assurance</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QA is a way of preventing mistakes and defects in the products and avoiding problems when delivering products to the Riders</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Mayank</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Head of Operation</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LMS feature</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To  check that all the features in the LMS are up to the mark for smooth Operation.</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214" name="Google Shape;214;g81b274f08e_0_26"/>
          <p:cNvPicPr preferRelativeResize="0"/>
          <p:nvPr/>
        </p:nvPicPr>
        <p:blipFill>
          <a:blip r:embed="rId3">
            <a:alphaModFix/>
          </a:blip>
          <a:stretch>
            <a:fillRect/>
          </a:stretch>
        </p:blipFill>
        <p:spPr>
          <a:xfrm>
            <a:off x="7862475" y="0"/>
            <a:ext cx="1194950" cy="945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18" name="Shape 218"/>
        <p:cNvGrpSpPr/>
        <p:nvPr/>
      </p:nvGrpSpPr>
      <p:grpSpPr>
        <a:xfrm>
          <a:off x="0" y="0"/>
          <a:ext cx="0" cy="0"/>
          <a:chOff x="0" y="0"/>
          <a:chExt cx="0" cy="0"/>
        </a:xfrm>
      </p:grpSpPr>
      <p:sp>
        <p:nvSpPr>
          <p:cNvPr id="219" name="Google Shape;219;g81b274f08e_0_43"/>
          <p:cNvSpPr/>
          <p:nvPr/>
        </p:nvSpPr>
        <p:spPr>
          <a:xfrm>
            <a:off x="458925" y="359900"/>
            <a:ext cx="8312700" cy="4191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Project Sponsor :  	</a:t>
            </a:r>
            <a:endParaRPr sz="1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20" name="Google Shape;220;g81b274f08e_0_43"/>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graphicFrame>
        <p:nvGraphicFramePr>
          <p:cNvPr id="221" name="Google Shape;221;g81b274f08e_0_43"/>
          <p:cNvGraphicFramePr/>
          <p:nvPr/>
        </p:nvGraphicFramePr>
        <p:xfrm>
          <a:off x="989400" y="1477700"/>
          <a:ext cx="3000000" cy="3000000"/>
        </p:xfrm>
        <a:graphic>
          <a:graphicData uri="http://schemas.openxmlformats.org/drawingml/2006/table">
            <a:tbl>
              <a:tblPr>
                <a:noFill/>
                <a:tableStyleId>{A8A2367F-4161-4C77-ABB3-278338685475}</a:tableStyleId>
              </a:tblPr>
              <a:tblGrid>
                <a:gridCol w="1138800"/>
                <a:gridCol w="1913150"/>
                <a:gridCol w="4295275"/>
              </a:tblGrid>
              <a:tr h="513650">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Name</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Designation</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c>
                  <a:txBody>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Role*</a:t>
                      </a:r>
                      <a:endParaRPr b="1">
                        <a:solidFill>
                          <a:srgbClr val="FFFFFF"/>
                        </a:solidFill>
                        <a:latin typeface="Times New Roman"/>
                        <a:ea typeface="Times New Roman"/>
                        <a:cs typeface="Times New Roman"/>
                        <a:sym typeface="Times New Roman"/>
                      </a:endParaRPr>
                    </a:p>
                  </a:txBody>
                  <a:tcPr marT="91425" marB="91425" marR="68575" marL="68575">
                    <a:lnL cap="flat" cmpd="sng" w="12650">
                      <a:solidFill>
                        <a:srgbClr val="FFFFFF"/>
                      </a:solidFill>
                      <a:prstDash val="dot"/>
                      <a:round/>
                      <a:headEnd len="sm" w="sm" type="none"/>
                      <a:tailEnd len="sm" w="sm" type="none"/>
                    </a:lnL>
                    <a:lnR cap="flat" cmpd="sng" w="12650">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12650">
                      <a:solidFill>
                        <a:srgbClr val="FFFFFF"/>
                      </a:solidFill>
                      <a:prstDash val="dot"/>
                      <a:round/>
                      <a:headEnd len="sm" w="sm" type="none"/>
                      <a:tailEnd len="sm" w="sm" type="none"/>
                    </a:lnB>
                    <a:solidFill>
                      <a:srgbClr val="FFC000"/>
                    </a:solidFill>
                  </a:tcPr>
                </a:tc>
              </a:tr>
              <a:tr h="324250">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Vivek </a:t>
                      </a:r>
                      <a:r>
                        <a:rPr lang="en" sz="1000">
                          <a:solidFill>
                            <a:srgbClr val="FFFFFF"/>
                          </a:solidFill>
                          <a:latin typeface="Times New Roman"/>
                          <a:ea typeface="Times New Roman"/>
                          <a:cs typeface="Times New Roman"/>
                          <a:sym typeface="Times New Roman"/>
                        </a:rPr>
                        <a:t>Sunder</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Chief Operating Officer</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Business Case Challenges.</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2650">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68525">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Mayank</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Operational Head</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Reduction in Cost Per Delivery by 30%</a:t>
                      </a:r>
                      <a:endParaRPr sz="10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pic>
        <p:nvPicPr>
          <p:cNvPr id="222" name="Google Shape;222;g81b274f08e_0_43"/>
          <p:cNvPicPr preferRelativeResize="0"/>
          <p:nvPr/>
        </p:nvPicPr>
        <p:blipFill>
          <a:blip r:embed="rId3">
            <a:alphaModFix/>
          </a:blip>
          <a:stretch>
            <a:fillRect/>
          </a:stretch>
        </p:blipFill>
        <p:spPr>
          <a:xfrm>
            <a:off x="7926575" y="0"/>
            <a:ext cx="1217425" cy="121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26" name="Shape 226"/>
        <p:cNvGrpSpPr/>
        <p:nvPr/>
      </p:nvGrpSpPr>
      <p:grpSpPr>
        <a:xfrm>
          <a:off x="0" y="0"/>
          <a:ext cx="0" cy="0"/>
          <a:chOff x="0" y="0"/>
          <a:chExt cx="0" cy="0"/>
        </a:xfrm>
      </p:grpSpPr>
      <p:sp>
        <p:nvSpPr>
          <p:cNvPr id="227" name="Google Shape;227;g81b274f08e_0_105"/>
          <p:cNvSpPr txBox="1"/>
          <p:nvPr/>
        </p:nvSpPr>
        <p:spPr>
          <a:xfrm>
            <a:off x="3160500" y="-112575"/>
            <a:ext cx="28230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Result of the Project</a:t>
            </a:r>
            <a:r>
              <a:rPr lang="en" sz="2400">
                <a:solidFill>
                  <a:schemeClr val="lt1"/>
                </a:solidFill>
                <a:latin typeface="Times New Roman"/>
                <a:ea typeface="Times New Roman"/>
                <a:cs typeface="Times New Roman"/>
                <a:sym typeface="Times New Roman"/>
              </a:rPr>
              <a:t> </a:t>
            </a:r>
            <a:endParaRPr/>
          </a:p>
        </p:txBody>
      </p:sp>
      <p:pic>
        <p:nvPicPr>
          <p:cNvPr id="228" name="Google Shape;228;g81b274f08e_0_105"/>
          <p:cNvPicPr preferRelativeResize="0"/>
          <p:nvPr/>
        </p:nvPicPr>
        <p:blipFill>
          <a:blip r:embed="rId3">
            <a:alphaModFix/>
          </a:blip>
          <a:stretch>
            <a:fillRect/>
          </a:stretch>
        </p:blipFill>
        <p:spPr>
          <a:xfrm>
            <a:off x="43325" y="539250"/>
            <a:ext cx="4476725" cy="3459800"/>
          </a:xfrm>
          <a:prstGeom prst="rect">
            <a:avLst/>
          </a:prstGeom>
          <a:noFill/>
          <a:ln>
            <a:noFill/>
          </a:ln>
        </p:spPr>
      </p:pic>
      <p:pic>
        <p:nvPicPr>
          <p:cNvPr id="229" name="Google Shape;229;g81b274f08e_0_105"/>
          <p:cNvPicPr preferRelativeResize="0"/>
          <p:nvPr/>
        </p:nvPicPr>
        <p:blipFill>
          <a:blip r:embed="rId4">
            <a:alphaModFix/>
          </a:blip>
          <a:stretch>
            <a:fillRect/>
          </a:stretch>
        </p:blipFill>
        <p:spPr>
          <a:xfrm>
            <a:off x="4672450" y="578075"/>
            <a:ext cx="4355500" cy="34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33" name="Shape 233"/>
        <p:cNvGrpSpPr/>
        <p:nvPr/>
      </p:nvGrpSpPr>
      <p:grpSpPr>
        <a:xfrm>
          <a:off x="0" y="0"/>
          <a:ext cx="0" cy="0"/>
          <a:chOff x="0" y="0"/>
          <a:chExt cx="0" cy="0"/>
        </a:xfrm>
      </p:grpSpPr>
      <p:sp>
        <p:nvSpPr>
          <p:cNvPr id="234" name="Google Shape;234;g81b274f08e_0_115"/>
          <p:cNvSpPr txBox="1"/>
          <p:nvPr/>
        </p:nvSpPr>
        <p:spPr>
          <a:xfrm>
            <a:off x="3160500" y="-112575"/>
            <a:ext cx="28230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Result of the Project </a:t>
            </a:r>
            <a:endParaRPr/>
          </a:p>
        </p:txBody>
      </p:sp>
      <p:pic>
        <p:nvPicPr>
          <p:cNvPr id="235" name="Google Shape;235;g81b274f08e_0_115"/>
          <p:cNvPicPr preferRelativeResize="0"/>
          <p:nvPr/>
        </p:nvPicPr>
        <p:blipFill>
          <a:blip r:embed="rId3">
            <a:alphaModFix/>
          </a:blip>
          <a:stretch>
            <a:fillRect/>
          </a:stretch>
        </p:blipFill>
        <p:spPr>
          <a:xfrm>
            <a:off x="152400" y="536875"/>
            <a:ext cx="8839200" cy="4234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239" name="Shape 239"/>
        <p:cNvGrpSpPr/>
        <p:nvPr/>
      </p:nvGrpSpPr>
      <p:grpSpPr>
        <a:xfrm>
          <a:off x="0" y="0"/>
          <a:ext cx="0" cy="0"/>
          <a:chOff x="0" y="0"/>
          <a:chExt cx="0" cy="0"/>
        </a:xfrm>
      </p:grpSpPr>
      <p:sp>
        <p:nvSpPr>
          <p:cNvPr id="240" name="Google Shape;240;g81b274f08e_0_122"/>
          <p:cNvSpPr txBox="1"/>
          <p:nvPr/>
        </p:nvSpPr>
        <p:spPr>
          <a:xfrm>
            <a:off x="3160500" y="-112575"/>
            <a:ext cx="28230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Result of the Project </a:t>
            </a:r>
            <a:endParaRPr/>
          </a:p>
        </p:txBody>
      </p:sp>
      <p:pic>
        <p:nvPicPr>
          <p:cNvPr id="241" name="Google Shape;241;g81b274f08e_0_122"/>
          <p:cNvPicPr preferRelativeResize="0"/>
          <p:nvPr/>
        </p:nvPicPr>
        <p:blipFill>
          <a:blip r:embed="rId3">
            <a:alphaModFix/>
          </a:blip>
          <a:stretch>
            <a:fillRect/>
          </a:stretch>
        </p:blipFill>
        <p:spPr>
          <a:xfrm>
            <a:off x="77925" y="599025"/>
            <a:ext cx="4153475" cy="3492400"/>
          </a:xfrm>
          <a:prstGeom prst="rect">
            <a:avLst/>
          </a:prstGeom>
          <a:noFill/>
          <a:ln>
            <a:noFill/>
          </a:ln>
        </p:spPr>
      </p:pic>
      <p:pic>
        <p:nvPicPr>
          <p:cNvPr id="242" name="Google Shape;242;g81b274f08e_0_122"/>
          <p:cNvPicPr preferRelativeResize="0"/>
          <p:nvPr/>
        </p:nvPicPr>
        <p:blipFill>
          <a:blip r:embed="rId4">
            <a:alphaModFix/>
          </a:blip>
          <a:stretch>
            <a:fillRect/>
          </a:stretch>
        </p:blipFill>
        <p:spPr>
          <a:xfrm>
            <a:off x="4466375" y="551400"/>
            <a:ext cx="4480000" cy="349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65" name="Shape 65"/>
        <p:cNvGrpSpPr/>
        <p:nvPr/>
      </p:nvGrpSpPr>
      <p:grpSpPr>
        <a:xfrm>
          <a:off x="0" y="0"/>
          <a:ext cx="0" cy="0"/>
          <a:chOff x="0" y="0"/>
          <a:chExt cx="0" cy="0"/>
        </a:xfrm>
      </p:grpSpPr>
      <p:sp>
        <p:nvSpPr>
          <p:cNvPr id="66" name="Google Shape;66;p4"/>
          <p:cNvSpPr/>
          <p:nvPr/>
        </p:nvSpPr>
        <p:spPr>
          <a:xfrm rot="10800000">
            <a:off x="5186825" y="204150"/>
            <a:ext cx="3610800" cy="20694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flipH="1" rot="10800000">
            <a:off x="216475" y="169425"/>
            <a:ext cx="3853200" cy="20868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flipH="1">
            <a:off x="5299325" y="2841675"/>
            <a:ext cx="3498300" cy="18357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216475" y="2869300"/>
            <a:ext cx="3888000" cy="1835700"/>
          </a:xfrm>
          <a:prstGeom prst="round1Rect">
            <a:avLst>
              <a:gd fmla="val 16667"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txBox="1"/>
          <p:nvPr/>
        </p:nvSpPr>
        <p:spPr>
          <a:xfrm>
            <a:off x="161000" y="178225"/>
            <a:ext cx="3745800" cy="206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Executive Summary</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Swiggy is food ordering and delivering company.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A single window for ordering from a wide range of restaurants.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Exclusive fleet of delivery personnel to </a:t>
            </a:r>
            <a:r>
              <a:rPr lang="en" sz="1200">
                <a:solidFill>
                  <a:srgbClr val="FFFFFF"/>
                </a:solidFill>
                <a:latin typeface="Times New Roman"/>
                <a:ea typeface="Times New Roman"/>
                <a:cs typeface="Times New Roman"/>
                <a:sym typeface="Times New Roman"/>
              </a:rPr>
              <a:t>pick up</a:t>
            </a:r>
            <a:r>
              <a:rPr b="0" i="0" lang="en" sz="1200" u="none" cap="none" strike="noStrike">
                <a:solidFill>
                  <a:srgbClr val="FFFFFF"/>
                </a:solidFill>
                <a:latin typeface="Times New Roman"/>
                <a:ea typeface="Times New Roman"/>
                <a:cs typeface="Times New Roman"/>
                <a:sym typeface="Times New Roman"/>
              </a:rPr>
              <a:t> orders from restaurants and deliver its customers.</a:t>
            </a:r>
            <a:endParaRPr b="0" i="0" sz="1200" u="none" cap="none" strike="noStrike">
              <a:solidFill>
                <a:srgbClr val="FFFFFF"/>
              </a:solidFill>
              <a:latin typeface="Times New Roman"/>
              <a:ea typeface="Times New Roman"/>
              <a:cs typeface="Times New Roman"/>
              <a:sym typeface="Times New Roman"/>
            </a:endParaRPr>
          </a:p>
        </p:txBody>
      </p:sp>
      <p:sp>
        <p:nvSpPr>
          <p:cNvPr id="71" name="Google Shape;71;p4"/>
          <p:cNvSpPr txBox="1"/>
          <p:nvPr/>
        </p:nvSpPr>
        <p:spPr>
          <a:xfrm>
            <a:off x="5091550" y="273300"/>
            <a:ext cx="3593400" cy="20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Our USP</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No minimum Order Value.</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Live Tracking.</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Lighting-fast-delivery. </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2" name="Google Shape;72;p4"/>
          <p:cNvSpPr txBox="1"/>
          <p:nvPr/>
        </p:nvSpPr>
        <p:spPr>
          <a:xfrm>
            <a:off x="230600" y="2869300"/>
            <a:ext cx="3745800" cy="19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Target Customers</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18-55 years old College Students.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Working Professionals.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E-Commerce Savvy.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Crowd that is living away from their hometown.</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txBox="1"/>
          <p:nvPr/>
        </p:nvSpPr>
        <p:spPr>
          <a:xfrm>
            <a:off x="5247400" y="2992250"/>
            <a:ext cx="3593400" cy="14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  Presence</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Char char="●"/>
            </a:pPr>
            <a:r>
              <a:rPr b="0" i="0" lang="en" sz="1200" u="none" cap="none" strike="noStrike">
                <a:solidFill>
                  <a:srgbClr val="FFFFFF"/>
                </a:solidFill>
                <a:latin typeface="Times New Roman"/>
                <a:ea typeface="Times New Roman"/>
                <a:cs typeface="Times New Roman"/>
                <a:sym typeface="Times New Roman"/>
              </a:rPr>
              <a:t>Ahmedabad, Bangalore, Chennai, Delhi, Gurgaon, Hyderabad, Kolkata, Mumbai, Pune and 527 more cities</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74" name="Google Shape;74;p4"/>
          <p:cNvPicPr preferRelativeResize="0"/>
          <p:nvPr/>
        </p:nvPicPr>
        <p:blipFill>
          <a:blip r:embed="rId3">
            <a:alphaModFix/>
          </a:blip>
          <a:stretch>
            <a:fillRect/>
          </a:stretch>
        </p:blipFill>
        <p:spPr>
          <a:xfrm>
            <a:off x="3803700" y="1896350"/>
            <a:ext cx="1841400" cy="148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78" name="Shape 78"/>
        <p:cNvGrpSpPr/>
        <p:nvPr/>
      </p:nvGrpSpPr>
      <p:grpSpPr>
        <a:xfrm>
          <a:off x="0" y="0"/>
          <a:ext cx="0" cy="0"/>
          <a:chOff x="0" y="0"/>
          <a:chExt cx="0" cy="0"/>
        </a:xfrm>
      </p:grpSpPr>
      <p:sp>
        <p:nvSpPr>
          <p:cNvPr id="79" name="Google Shape;79;p2"/>
          <p:cNvSpPr/>
          <p:nvPr/>
        </p:nvSpPr>
        <p:spPr>
          <a:xfrm>
            <a:off x="502225" y="476250"/>
            <a:ext cx="7983000" cy="38859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000" u="none" cap="none" strike="noStrike">
                <a:solidFill>
                  <a:schemeClr val="lt1"/>
                </a:solidFill>
                <a:latin typeface="Times New Roman"/>
                <a:ea typeface="Times New Roman"/>
                <a:cs typeface="Times New Roman"/>
                <a:sym typeface="Times New Roman"/>
              </a:rPr>
              <a:t>SWOT Analysis</a:t>
            </a:r>
            <a:r>
              <a:rPr b="0" i="0" lang="en" sz="2400" u="none" cap="none" strike="noStrike">
                <a:solidFill>
                  <a:schemeClr val="lt1"/>
                </a:solidFill>
                <a:latin typeface="Times New Roman"/>
                <a:ea typeface="Times New Roman"/>
                <a:cs typeface="Times New Roman"/>
                <a:sym typeface="Times New Roman"/>
              </a:rPr>
              <a:t> </a:t>
            </a:r>
            <a:r>
              <a:rPr b="0" i="0" lang="en" sz="2400" u="none" cap="none" strike="noStrike">
                <a:solidFill>
                  <a:schemeClr val="lt1"/>
                </a:solidFill>
                <a:latin typeface="Times New Roman"/>
                <a:ea typeface="Times New Roman"/>
                <a:cs typeface="Times New Roman"/>
                <a:sym typeface="Times New Roman"/>
              </a:rPr>
              <a:t>- Swiggy</a:t>
            </a:r>
            <a:endParaRPr b="1" i="0" sz="14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S.W.O.T. is an acronym that stands for Strengths, Weaknesses, Opportunities, and Threats. A SWOT analysis is an organized list of your business’s greatest strengths, weaknesses, opportunities, and threats.</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Strengths and weaknesses are internal to the company (think: reputation, patents, location). You can change them over time but not without some work. Opportunities and threats are external (think: suppliers, competitors, prices)—they are out there in the market, happening whether you like it or not. You can’t change them.</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Existing businesses can use a SWOT analysis, at any time, to assess a changing environment and respond proactively. In fact, I recommend conducting a strategy review meeting at least once a year that begins with a SWOT analysis.</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Times New Roman"/>
                <a:ea typeface="Times New Roman"/>
                <a:cs typeface="Times New Roman"/>
                <a:sym typeface="Times New Roman"/>
              </a:rPr>
              <a:t>New businesses should use a SWOT analysis as a part of their planning process. There is no “one size fits all” plan for your business, and thinking about your new business in terms of its unique “SWOTs” will put you on the right track right away, and save you from a lot of headaches later on.</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
          <p:cNvPicPr preferRelativeResize="0"/>
          <p:nvPr/>
        </p:nvPicPr>
        <p:blipFill>
          <a:blip r:embed="rId3">
            <a:alphaModFix/>
          </a:blip>
          <a:stretch>
            <a:fillRect/>
          </a:stretch>
        </p:blipFill>
        <p:spPr>
          <a:xfrm>
            <a:off x="7306125" y="-121200"/>
            <a:ext cx="1785925" cy="175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84" name="Shape 84"/>
        <p:cNvGrpSpPr/>
        <p:nvPr/>
      </p:nvGrpSpPr>
      <p:grpSpPr>
        <a:xfrm>
          <a:off x="0" y="0"/>
          <a:ext cx="0" cy="0"/>
          <a:chOff x="0" y="0"/>
          <a:chExt cx="0" cy="0"/>
        </a:xfrm>
      </p:grpSpPr>
      <p:sp>
        <p:nvSpPr>
          <p:cNvPr id="85" name="Google Shape;85;p5"/>
          <p:cNvSpPr txBox="1"/>
          <p:nvPr/>
        </p:nvSpPr>
        <p:spPr>
          <a:xfrm>
            <a:off x="527200" y="285725"/>
            <a:ext cx="4677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S</a:t>
            </a:r>
            <a:endParaRPr b="0" i="0" sz="4000" u="none" cap="none" strike="noStrike">
              <a:solidFill>
                <a:srgbClr val="000000"/>
              </a:solidFill>
              <a:latin typeface="Arial"/>
              <a:ea typeface="Arial"/>
              <a:cs typeface="Arial"/>
              <a:sym typeface="Arial"/>
            </a:endParaRPr>
          </a:p>
        </p:txBody>
      </p:sp>
      <p:grpSp>
        <p:nvGrpSpPr>
          <p:cNvPr id="86" name="Google Shape;86;p5"/>
          <p:cNvGrpSpPr/>
          <p:nvPr/>
        </p:nvGrpSpPr>
        <p:grpSpPr>
          <a:xfrm>
            <a:off x="3043" y="25"/>
            <a:ext cx="4620788" cy="2362751"/>
            <a:chOff x="2096306" y="825714"/>
            <a:chExt cx="3846490" cy="1694700"/>
          </a:xfrm>
        </p:grpSpPr>
        <p:pic>
          <p:nvPicPr>
            <p:cNvPr id="87" name="Google Shape;87;p5"/>
            <p:cNvPicPr preferRelativeResize="0"/>
            <p:nvPr/>
          </p:nvPicPr>
          <p:blipFill rotWithShape="1">
            <a:blip r:embed="rId3">
              <a:alphaModFix/>
            </a:blip>
            <a:srcRect b="0" l="0" r="0" t="-351"/>
            <a:stretch/>
          </p:blipFill>
          <p:spPr>
            <a:xfrm>
              <a:off x="2109946" y="825717"/>
              <a:ext cx="3781915" cy="167742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88" name="Google Shape;88;p5"/>
            <p:cNvSpPr txBox="1"/>
            <p:nvPr/>
          </p:nvSpPr>
          <p:spPr>
            <a:xfrm>
              <a:off x="2803296" y="825714"/>
              <a:ext cx="3139500" cy="1694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Fast Delivery: </a:t>
              </a:r>
              <a:r>
                <a:rPr b="0" i="0" lang="en" sz="1100" u="none" cap="none" strike="noStrike">
                  <a:solidFill>
                    <a:srgbClr val="FFFFFF"/>
                  </a:solidFill>
                  <a:latin typeface="Times New Roman"/>
                  <a:ea typeface="Times New Roman"/>
                  <a:cs typeface="Times New Roman"/>
                  <a:sym typeface="Times New Roman"/>
                </a:rPr>
                <a:t>Swiggy is always known for it. It has always taken care of their customers by delivering their order in time.</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Sensible complete Image:</a:t>
              </a:r>
              <a:r>
                <a:rPr b="1" i="0" lang="en" sz="1100" u="none" cap="none" strike="noStrike">
                  <a:solidFill>
                    <a:srgbClr val="980000"/>
                  </a:solidFill>
                  <a:latin typeface="Times New Roman"/>
                  <a:ea typeface="Times New Roman"/>
                  <a:cs typeface="Times New Roman"/>
                  <a:sym typeface="Times New Roman"/>
                </a:rPr>
                <a:t> </a:t>
              </a:r>
              <a:r>
                <a:rPr b="0" i="0" lang="en" sz="1100" u="none" cap="none" strike="noStrike">
                  <a:solidFill>
                    <a:srgbClr val="FFFFFF"/>
                  </a:solidFill>
                  <a:latin typeface="Times New Roman"/>
                  <a:ea typeface="Times New Roman"/>
                  <a:cs typeface="Times New Roman"/>
                  <a:sym typeface="Times New Roman"/>
                </a:rPr>
                <a:t>We think of ordering food the First Name which click is Swiggy. It has developed clean and crystal image among people.</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Trained folks for creating Delivery:</a:t>
              </a:r>
              <a:r>
                <a:rPr b="0" i="0" lang="en" sz="1100" u="none" cap="none" strike="noStrike">
                  <a:solidFill>
                    <a:srgbClr val="CC0000"/>
                  </a:solidFill>
                  <a:latin typeface="Times New Roman"/>
                  <a:ea typeface="Times New Roman"/>
                  <a:cs typeface="Times New Roman"/>
                  <a:sym typeface="Times New Roman"/>
                </a:rPr>
                <a:t> </a:t>
              </a:r>
              <a:r>
                <a:rPr b="0" i="0" lang="en" sz="1100" u="none" cap="none" strike="noStrike">
                  <a:solidFill>
                    <a:srgbClr val="FFFFFF"/>
                  </a:solidFill>
                  <a:latin typeface="Times New Roman"/>
                  <a:ea typeface="Times New Roman"/>
                  <a:cs typeface="Times New Roman"/>
                  <a:sym typeface="Times New Roman"/>
                </a:rPr>
                <a:t>Swiggy has well trained their team to March in the market.</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Wide selection of eating place Offered: </a:t>
              </a:r>
              <a:r>
                <a:rPr b="0" i="0" lang="en" sz="1100" u="none" cap="none" strike="noStrike">
                  <a:solidFill>
                    <a:srgbClr val="FFFFFF"/>
                  </a:solidFill>
                  <a:latin typeface="Times New Roman"/>
                  <a:ea typeface="Times New Roman"/>
                  <a:cs typeface="Times New Roman"/>
                  <a:sym typeface="Times New Roman"/>
                </a:rPr>
                <a:t>The main USP Point of Swiggy is that they provide eating options from various places and wide ranges.</a:t>
              </a:r>
              <a:endParaRPr b="0" i="0" sz="1100" u="none" cap="none" strike="noStrike">
                <a:solidFill>
                  <a:srgbClr val="FFFFFF"/>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rgbClr val="FFFFFF"/>
                </a:buClr>
                <a:buSzPts val="1100"/>
                <a:buFont typeface="Times New Roman"/>
                <a:buAutoNum type="arabicPeriod"/>
              </a:pPr>
              <a:r>
                <a:rPr b="1" i="0" lang="en" sz="1100" u="none" cap="none" strike="noStrike">
                  <a:solidFill>
                    <a:srgbClr val="CC0000"/>
                  </a:solidFill>
                  <a:latin typeface="Times New Roman"/>
                  <a:ea typeface="Times New Roman"/>
                  <a:cs typeface="Times New Roman"/>
                  <a:sym typeface="Times New Roman"/>
                </a:rPr>
                <a:t>Neat Packaging: </a:t>
              </a:r>
              <a:r>
                <a:rPr b="0" i="0" lang="en" sz="1100" u="none" cap="none" strike="noStrike">
                  <a:solidFill>
                    <a:srgbClr val="FFFFFF"/>
                  </a:solidFill>
                  <a:latin typeface="Times New Roman"/>
                  <a:ea typeface="Times New Roman"/>
                  <a:cs typeface="Times New Roman"/>
                  <a:sym typeface="Times New Roman"/>
                </a:rPr>
                <a:t>Swiggy delivers the food with neat and hygienic packaging.</a:t>
              </a:r>
              <a:endParaRPr b="0" i="0" sz="11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89" name="Google Shape;89;p5"/>
            <p:cNvPicPr preferRelativeResize="0"/>
            <p:nvPr/>
          </p:nvPicPr>
          <p:blipFill rotWithShape="1">
            <a:blip r:embed="rId4">
              <a:alphaModFix/>
            </a:blip>
            <a:srcRect b="0" l="0" r="0" t="0"/>
            <a:stretch/>
          </p:blipFill>
          <p:spPr>
            <a:xfrm>
              <a:off x="2096306" y="1698057"/>
              <a:ext cx="706980" cy="749296"/>
            </a:xfrm>
            <a:prstGeom prst="rect">
              <a:avLst/>
            </a:prstGeom>
            <a:noFill/>
            <a:ln>
              <a:noFill/>
            </a:ln>
          </p:spPr>
        </p:pic>
      </p:grpSp>
      <p:grpSp>
        <p:nvGrpSpPr>
          <p:cNvPr id="90" name="Google Shape;90;p5"/>
          <p:cNvGrpSpPr/>
          <p:nvPr/>
        </p:nvGrpSpPr>
        <p:grpSpPr>
          <a:xfrm>
            <a:off x="8652" y="2577646"/>
            <a:ext cx="4563530" cy="2372750"/>
            <a:chOff x="723476" y="2994173"/>
            <a:chExt cx="3550556" cy="1878662"/>
          </a:xfrm>
        </p:grpSpPr>
        <p:pic>
          <p:nvPicPr>
            <p:cNvPr id="91" name="Google Shape;91;p5"/>
            <p:cNvPicPr preferRelativeResize="0"/>
            <p:nvPr/>
          </p:nvPicPr>
          <p:blipFill rotWithShape="1">
            <a:blip r:embed="rId5">
              <a:alphaModFix/>
            </a:blip>
            <a:srcRect b="0" l="0" r="0" t="0"/>
            <a:stretch/>
          </p:blipFill>
          <p:spPr>
            <a:xfrm>
              <a:off x="723476" y="2994173"/>
              <a:ext cx="3550419" cy="1870744"/>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92" name="Google Shape;92;p5"/>
            <p:cNvSpPr txBox="1"/>
            <p:nvPr/>
          </p:nvSpPr>
          <p:spPr>
            <a:xfrm>
              <a:off x="924825" y="3086150"/>
              <a:ext cx="5211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O</a:t>
              </a:r>
              <a:endParaRPr b="0" i="0" sz="4000" u="none" cap="none" strike="noStrike">
                <a:solidFill>
                  <a:srgbClr val="000000"/>
                </a:solidFill>
                <a:latin typeface="Arial"/>
                <a:ea typeface="Arial"/>
                <a:cs typeface="Arial"/>
                <a:sym typeface="Arial"/>
              </a:endParaRPr>
            </a:p>
          </p:txBody>
        </p:sp>
        <p:sp>
          <p:nvSpPr>
            <p:cNvPr id="93" name="Google Shape;93;p5"/>
            <p:cNvSpPr txBox="1"/>
            <p:nvPr/>
          </p:nvSpPr>
          <p:spPr>
            <a:xfrm>
              <a:off x="1445932" y="3002035"/>
              <a:ext cx="2828100" cy="18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Pioneer in Food Delivery Business: Swiggy was the first Platform to introduce this concept in the Market. They have shown a new way to Home –Delivery with minimal charges.</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Growing marketplace for Potential Customers. They have shown People to rise and grow in the market.</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Increase in Market Share </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Value Effective and sensible Quality Food.: They need to increase their Zonal Restaurant Base to compete in Market.</a:t>
              </a:r>
              <a:endParaRPr b="0" i="0" sz="1000" u="none" cap="none" strike="noStrike">
                <a:solidFill>
                  <a:srgbClr val="000000"/>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rgbClr val="000000"/>
                </a:buClr>
                <a:buSzPts val="1000"/>
                <a:buFont typeface="Times New Roman"/>
                <a:buAutoNum type="arabicPeriod"/>
              </a:pPr>
              <a:r>
                <a:rPr b="0" i="0" lang="en" sz="1000" u="none" cap="none" strike="noStrike">
                  <a:solidFill>
                    <a:srgbClr val="000000"/>
                  </a:solidFill>
                  <a:latin typeface="Times New Roman"/>
                  <a:ea typeface="Times New Roman"/>
                  <a:cs typeface="Times New Roman"/>
                  <a:sym typeface="Times New Roman"/>
                </a:rPr>
                <a:t>Give higher Service: Delivery should be more quick and no charges.</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94" name="Google Shape;94;p5"/>
            <p:cNvPicPr preferRelativeResize="0"/>
            <p:nvPr/>
          </p:nvPicPr>
          <p:blipFill rotWithShape="1">
            <a:blip r:embed="rId6">
              <a:alphaModFix/>
            </a:blip>
            <a:srcRect b="0" l="0" r="0" t="0"/>
            <a:stretch/>
          </p:blipFill>
          <p:spPr>
            <a:xfrm>
              <a:off x="851350" y="4076058"/>
              <a:ext cx="668049" cy="685743"/>
            </a:xfrm>
            <a:prstGeom prst="rect">
              <a:avLst/>
            </a:prstGeom>
            <a:noFill/>
            <a:ln>
              <a:noFill/>
            </a:ln>
          </p:spPr>
        </p:pic>
      </p:grpSp>
      <p:grpSp>
        <p:nvGrpSpPr>
          <p:cNvPr id="95" name="Google Shape;95;p5"/>
          <p:cNvGrpSpPr/>
          <p:nvPr/>
        </p:nvGrpSpPr>
        <p:grpSpPr>
          <a:xfrm>
            <a:off x="4858093" y="17308"/>
            <a:ext cx="4286217" cy="2337924"/>
            <a:chOff x="5186800" y="394875"/>
            <a:chExt cx="3269675" cy="1841175"/>
          </a:xfrm>
        </p:grpSpPr>
        <p:pic>
          <p:nvPicPr>
            <p:cNvPr id="96" name="Google Shape;96;p5"/>
            <p:cNvPicPr preferRelativeResize="0"/>
            <p:nvPr/>
          </p:nvPicPr>
          <p:blipFill rotWithShape="1">
            <a:blip r:embed="rId7">
              <a:alphaModFix/>
            </a:blip>
            <a:srcRect b="0" l="0" r="0" t="0"/>
            <a:stretch/>
          </p:blipFill>
          <p:spPr>
            <a:xfrm>
              <a:off x="5186800" y="394875"/>
              <a:ext cx="3269675" cy="184117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97" name="Google Shape;97;p5"/>
            <p:cNvSpPr txBox="1"/>
            <p:nvPr/>
          </p:nvSpPr>
          <p:spPr>
            <a:xfrm>
              <a:off x="5230050" y="472825"/>
              <a:ext cx="5925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W</a:t>
              </a:r>
              <a:endParaRPr b="0" i="0" sz="4000" u="none" cap="none" strike="noStrike">
                <a:solidFill>
                  <a:srgbClr val="000000"/>
                </a:solidFill>
                <a:latin typeface="Arial"/>
                <a:ea typeface="Arial"/>
                <a:cs typeface="Arial"/>
                <a:sym typeface="Arial"/>
              </a:endParaRPr>
            </a:p>
          </p:txBody>
        </p:sp>
        <p:sp>
          <p:nvSpPr>
            <p:cNvPr id="98" name="Google Shape;98;p5"/>
            <p:cNvSpPr txBox="1"/>
            <p:nvPr/>
          </p:nvSpPr>
          <p:spPr>
            <a:xfrm>
              <a:off x="5880108" y="396719"/>
              <a:ext cx="2576100" cy="183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Orders solely on the market from the restaurants that are within the zone of the order placed. : Swiggy is targeting on the zonal restaurants. As their competitors are increasing they need to expand their restaurant.</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Premium restaurant are not present on them which can increase their Average Order value. </a:t>
              </a:r>
              <a:endParaRPr b="0" i="0" sz="1200" u="none" cap="none" strike="noStrike">
                <a:solidFill>
                  <a:srgbClr val="FFFFFF"/>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FFFFFF"/>
                </a:buClr>
                <a:buSzPts val="1200"/>
                <a:buFont typeface="Times New Roman"/>
                <a:buAutoNum type="arabicPeriod"/>
              </a:pPr>
              <a:r>
                <a:rPr b="0" i="0" lang="en" sz="1200" u="none" cap="none" strike="noStrike">
                  <a:solidFill>
                    <a:srgbClr val="FFFFFF"/>
                  </a:solidFill>
                  <a:latin typeface="Times New Roman"/>
                  <a:ea typeface="Times New Roman"/>
                  <a:cs typeface="Times New Roman"/>
                  <a:sym typeface="Times New Roman"/>
                </a:rPr>
                <a:t>AOV-(Average Order Value) of order is between 200 to 250.</a:t>
              </a:r>
              <a:endParaRPr b="0"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5"/>
            <p:cNvPicPr preferRelativeResize="0"/>
            <p:nvPr/>
          </p:nvPicPr>
          <p:blipFill rotWithShape="1">
            <a:blip r:embed="rId8">
              <a:alphaModFix/>
            </a:blip>
            <a:srcRect b="0" l="0" r="0" t="0"/>
            <a:stretch/>
          </p:blipFill>
          <p:spPr>
            <a:xfrm>
              <a:off x="5327475" y="1378725"/>
              <a:ext cx="668049" cy="668049"/>
            </a:xfrm>
            <a:prstGeom prst="rect">
              <a:avLst/>
            </a:prstGeom>
            <a:noFill/>
            <a:ln>
              <a:noFill/>
            </a:ln>
          </p:spPr>
        </p:pic>
      </p:grpSp>
      <p:grpSp>
        <p:nvGrpSpPr>
          <p:cNvPr id="100" name="Google Shape;100;p5"/>
          <p:cNvGrpSpPr/>
          <p:nvPr/>
        </p:nvGrpSpPr>
        <p:grpSpPr>
          <a:xfrm>
            <a:off x="4953209" y="2585432"/>
            <a:ext cx="4191397" cy="2320617"/>
            <a:chOff x="5230100" y="3023750"/>
            <a:chExt cx="3269675" cy="1841175"/>
          </a:xfrm>
        </p:grpSpPr>
        <p:pic>
          <p:nvPicPr>
            <p:cNvPr id="101" name="Google Shape;101;p5"/>
            <p:cNvPicPr preferRelativeResize="0"/>
            <p:nvPr/>
          </p:nvPicPr>
          <p:blipFill rotWithShape="1">
            <a:blip r:embed="rId9">
              <a:alphaModFix/>
            </a:blip>
            <a:srcRect b="0" l="0" r="0" t="0"/>
            <a:stretch/>
          </p:blipFill>
          <p:spPr>
            <a:xfrm>
              <a:off x="5230100" y="3023750"/>
              <a:ext cx="3269675" cy="1841175"/>
            </a:xfrm>
            <a:prstGeom prst="rect">
              <a:avLst/>
            </a:prstGeom>
            <a:noFill/>
            <a:ln>
              <a:noFill/>
            </a:ln>
            <a:effectLst>
              <a:outerShdw blurRad="57150" rotWithShape="0" algn="bl" dir="5400000" dist="19050">
                <a:srgbClr val="B45F06">
                  <a:alpha val="45882"/>
                </a:srgbClr>
              </a:outerShdw>
              <a:reflection blurRad="0" dir="5400000" dist="19050" endA="0" endPos="9000" fadeDir="5400012" kx="0" rotWithShape="0" algn="bl" stA="66000" stPos="0" sy="-100000" ky="0"/>
            </a:effectLst>
          </p:spPr>
        </p:pic>
        <p:sp>
          <p:nvSpPr>
            <p:cNvPr id="102" name="Google Shape;102;p5"/>
            <p:cNvSpPr txBox="1"/>
            <p:nvPr/>
          </p:nvSpPr>
          <p:spPr>
            <a:xfrm>
              <a:off x="5503839" y="3040910"/>
              <a:ext cx="467700" cy="752700"/>
            </a:xfrm>
            <a:prstGeom prst="rect">
              <a:avLst/>
            </a:prstGeom>
            <a:noFill/>
            <a:ln>
              <a:noFill/>
            </a:ln>
            <a:effectLst>
              <a:outerShdw rotWithShape="0" algn="bl" dist="9525">
                <a:srgbClr val="000000"/>
              </a:outerShdw>
              <a:reflection blurRad="0" dir="0" dist="0" endA="0" endPos="1000" fadeDir="5400012" kx="0" rotWithShape="0" algn="bl" stA="24000" stPos="0" sy="-100000" ky="0"/>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T</a:t>
              </a:r>
              <a:endParaRPr b="0" i="0" sz="4000" u="none" cap="none" strike="noStrike">
                <a:solidFill>
                  <a:srgbClr val="000000"/>
                </a:solidFill>
                <a:latin typeface="Arial"/>
                <a:ea typeface="Arial"/>
                <a:cs typeface="Arial"/>
                <a:sym typeface="Arial"/>
              </a:endParaRPr>
            </a:p>
          </p:txBody>
        </p:sp>
        <p:sp>
          <p:nvSpPr>
            <p:cNvPr id="103" name="Google Shape;103;p5"/>
            <p:cNvSpPr txBox="1"/>
            <p:nvPr/>
          </p:nvSpPr>
          <p:spPr>
            <a:xfrm>
              <a:off x="6130268" y="3040904"/>
              <a:ext cx="2369400" cy="1806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Increasing Health consciousness.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Increasing potential competitors.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 sz="1200" u="none" cap="none" strike="noStrike">
                  <a:solidFill>
                    <a:srgbClr val="000000"/>
                  </a:solidFill>
                  <a:latin typeface="Times New Roman"/>
                  <a:ea typeface="Times New Roman"/>
                  <a:cs typeface="Times New Roman"/>
                  <a:sym typeface="Times New Roman"/>
                </a:rPr>
                <a:t>Negligence of potential competitors.</a:t>
              </a:r>
              <a:endParaRPr b="1" i="0" sz="1400" u="none" cap="none" strike="noStrike">
                <a:solidFill>
                  <a:srgbClr val="000000"/>
                </a:solidFill>
                <a:latin typeface="Arial"/>
                <a:ea typeface="Arial"/>
                <a:cs typeface="Arial"/>
                <a:sym typeface="Arial"/>
              </a:endParaRPr>
            </a:p>
          </p:txBody>
        </p:sp>
        <p:pic>
          <p:nvPicPr>
            <p:cNvPr id="104" name="Google Shape;104;p5"/>
            <p:cNvPicPr preferRelativeResize="0"/>
            <p:nvPr/>
          </p:nvPicPr>
          <p:blipFill rotWithShape="1">
            <a:blip r:embed="rId10">
              <a:alphaModFix/>
            </a:blip>
            <a:srcRect b="0" l="0" r="0" t="0"/>
            <a:stretch/>
          </p:blipFill>
          <p:spPr>
            <a:xfrm>
              <a:off x="5403676" y="4147534"/>
              <a:ext cx="668051" cy="542792"/>
            </a:xfrm>
            <a:prstGeom prst="rect">
              <a:avLst/>
            </a:prstGeom>
            <a:noFill/>
            <a:ln>
              <a:noFill/>
            </a:ln>
          </p:spPr>
        </p:pic>
      </p:grpSp>
      <p:pic>
        <p:nvPicPr>
          <p:cNvPr id="105" name="Google Shape;105;p5"/>
          <p:cNvPicPr preferRelativeResize="0"/>
          <p:nvPr/>
        </p:nvPicPr>
        <p:blipFill rotWithShape="1">
          <a:blip r:embed="rId11">
            <a:alphaModFix/>
          </a:blip>
          <a:srcRect b="0" l="0" r="0" t="0"/>
          <a:stretch/>
        </p:blipFill>
        <p:spPr>
          <a:xfrm>
            <a:off x="4429972" y="2126675"/>
            <a:ext cx="633275" cy="63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09" name="Shape 109"/>
        <p:cNvGrpSpPr/>
        <p:nvPr/>
      </p:nvGrpSpPr>
      <p:grpSpPr>
        <a:xfrm>
          <a:off x="0" y="0"/>
          <a:ext cx="0" cy="0"/>
          <a:chOff x="0" y="0"/>
          <a:chExt cx="0" cy="0"/>
        </a:xfrm>
      </p:grpSpPr>
      <p:sp>
        <p:nvSpPr>
          <p:cNvPr id="110" name="Google Shape;110;p6"/>
          <p:cNvSpPr/>
          <p:nvPr/>
        </p:nvSpPr>
        <p:spPr>
          <a:xfrm>
            <a:off x="320375" y="403200"/>
            <a:ext cx="8408100" cy="42690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800">
                <a:solidFill>
                  <a:schemeClr val="lt1"/>
                </a:solidFill>
                <a:latin typeface="Times New Roman"/>
                <a:ea typeface="Times New Roman"/>
                <a:cs typeface="Times New Roman"/>
                <a:sym typeface="Times New Roman"/>
              </a:rPr>
              <a:t>NTCP Diamond Framework Analysis</a:t>
            </a:r>
            <a:r>
              <a:rPr lang="en" sz="3000">
                <a:solidFill>
                  <a:schemeClr val="lt1"/>
                </a:solidFill>
                <a:latin typeface="Times New Roman"/>
                <a:ea typeface="Times New Roman"/>
                <a:cs typeface="Times New Roman"/>
                <a:sym typeface="Times New Roman"/>
              </a:rPr>
              <a:t> </a:t>
            </a:r>
            <a:r>
              <a:rPr lang="en">
                <a:solidFill>
                  <a:srgbClr val="CC0000"/>
                </a:solidFill>
                <a:latin typeface="Times New Roman"/>
                <a:ea typeface="Times New Roman"/>
                <a:cs typeface="Times New Roman"/>
                <a:sym typeface="Times New Roman"/>
              </a:rPr>
              <a:t>(Rider/Delivery Executive App)</a:t>
            </a:r>
            <a:endParaRPr b="1" i="0" u="none" cap="none" strike="noStrike">
              <a:solidFill>
                <a:srgbClr val="CC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Novelty – </a:t>
            </a:r>
            <a:r>
              <a:rPr lang="en" sz="1200">
                <a:solidFill>
                  <a:schemeClr val="lt1"/>
                </a:solidFill>
                <a:latin typeface="Times New Roman"/>
                <a:ea typeface="Times New Roman"/>
                <a:cs typeface="Times New Roman"/>
                <a:sym typeface="Times New Roman"/>
              </a:rPr>
              <a:t>Similar app have been built by amazon and big logistic companies. This was more for hyperlocal business. The way and features build had some uniqueness but not original.</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Technology – </a:t>
            </a:r>
            <a:r>
              <a:rPr lang="en" sz="1200">
                <a:solidFill>
                  <a:schemeClr val="lt1"/>
                </a:solidFill>
                <a:latin typeface="Times New Roman"/>
                <a:ea typeface="Times New Roman"/>
                <a:cs typeface="Times New Roman"/>
                <a:sym typeface="Times New Roman"/>
              </a:rPr>
              <a:t>From technology perspective this project is categorized as high tech because of the complexity and new technology used to help Customer see all the accurate ETA. Monitor the Rider, Track the rider.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Complexity - </a:t>
            </a:r>
            <a:r>
              <a:rPr lang="en" sz="1200">
                <a:solidFill>
                  <a:schemeClr val="lt1"/>
                </a:solidFill>
                <a:latin typeface="Times New Roman"/>
                <a:ea typeface="Times New Roman"/>
                <a:cs typeface="Times New Roman"/>
                <a:sym typeface="Times New Roman"/>
              </a:rPr>
              <a:t>This App is build with lot of complex component as this is the actual source which help us show restaurants, ETA and various section on the Customer App.</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Pace – </a:t>
            </a:r>
            <a:r>
              <a:rPr lang="en" sz="1200">
                <a:solidFill>
                  <a:schemeClr val="lt1"/>
                </a:solidFill>
                <a:latin typeface="Times New Roman"/>
                <a:ea typeface="Times New Roman"/>
                <a:cs typeface="Times New Roman"/>
                <a:sym typeface="Times New Roman"/>
              </a:rPr>
              <a:t>Will the right resource the time factore is eliminated and take care off. Microservice architecture helps us solve the time critical section..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14" name="Shape 114"/>
        <p:cNvGrpSpPr/>
        <p:nvPr/>
      </p:nvGrpSpPr>
      <p:grpSpPr>
        <a:xfrm>
          <a:off x="0" y="0"/>
          <a:ext cx="0" cy="0"/>
          <a:chOff x="0" y="0"/>
          <a:chExt cx="0" cy="0"/>
        </a:xfrm>
      </p:grpSpPr>
      <p:pic>
        <p:nvPicPr>
          <p:cNvPr id="115" name="Google Shape;115;g819b792f8d_0_13"/>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19" name="Shape 119"/>
        <p:cNvGrpSpPr/>
        <p:nvPr/>
      </p:nvGrpSpPr>
      <p:grpSpPr>
        <a:xfrm>
          <a:off x="0" y="0"/>
          <a:ext cx="0" cy="0"/>
          <a:chOff x="0" y="0"/>
          <a:chExt cx="0" cy="0"/>
        </a:xfrm>
      </p:grpSpPr>
      <p:sp>
        <p:nvSpPr>
          <p:cNvPr id="120" name="Google Shape;120;g819b792f8d_0_31"/>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  </a:t>
            </a:r>
            <a:endParaRPr b="1" sz="24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Business Case</a:t>
            </a:r>
            <a:endParaRPr b="1" i="1" sz="12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The Restaurant Listing and Delivery Time Promised.</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When a customer opens the app, the first call is made to the Delivery system to figure out:</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1.The restaurants that are actually serviceable to the customer, which means those from which a delivery is possible within some stipulated time (say, at most 60 minutes).</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2.The expected delivery time of an order from a potential restaurant.</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Estimating Last Mile Time</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Last Mile is the time taken by the Delivery Executive from the Restaurant to the Customer’s location.</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Estimating Preparation Time</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Another big chunk of the Delivery Time is the time a restaurant takes to prepare the food. Estimating Preparation Time when the customer first opens the app is a really tricky concept, given that we don’t even know what or how much they might potentially order!</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i="1" lang="en" sz="1300" u="sng">
                <a:solidFill>
                  <a:schemeClr val="lt1"/>
                </a:solidFill>
                <a:latin typeface="Times New Roman"/>
                <a:ea typeface="Times New Roman"/>
                <a:cs typeface="Times New Roman"/>
                <a:sym typeface="Times New Roman"/>
              </a:rPr>
              <a:t>Just In Time Assignment (JIT)</a:t>
            </a:r>
            <a:endParaRPr b="1" i="1" sz="1300" u="sng">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As soon as an order is placed, two wheels are set into motion: on one side, the restaurant starts preparing an order and on the other side, the system searches for nearby Delivery Executives and assigns them so they can head to the restaurant and pick up the order.</a:t>
            </a:r>
            <a:endParaRPr sz="13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819b792f8d_0_31"/>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Times New Roman"/>
                <a:ea typeface="Times New Roman"/>
                <a:cs typeface="Times New Roman"/>
                <a:sym typeface="Times New Roman"/>
              </a:rPr>
              <a:t>Project Charter</a:t>
            </a:r>
            <a:endParaRPr/>
          </a:p>
        </p:txBody>
      </p:sp>
      <p:pic>
        <p:nvPicPr>
          <p:cNvPr id="122" name="Google Shape;122;g819b792f8d_0_31"/>
          <p:cNvPicPr preferRelativeResize="0"/>
          <p:nvPr/>
        </p:nvPicPr>
        <p:blipFill>
          <a:blip r:embed="rId3">
            <a:alphaModFix/>
          </a:blip>
          <a:stretch>
            <a:fillRect/>
          </a:stretch>
        </p:blipFill>
        <p:spPr>
          <a:xfrm>
            <a:off x="6589575" y="0"/>
            <a:ext cx="2554425" cy="1194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851E"/>
        </a:solidFill>
      </p:bgPr>
    </p:bg>
    <p:spTree>
      <p:nvGrpSpPr>
        <p:cNvPr id="126" name="Shape 126"/>
        <p:cNvGrpSpPr/>
        <p:nvPr/>
      </p:nvGrpSpPr>
      <p:grpSpPr>
        <a:xfrm>
          <a:off x="0" y="0"/>
          <a:ext cx="0" cy="0"/>
          <a:chOff x="0" y="0"/>
          <a:chExt cx="0" cy="0"/>
        </a:xfrm>
      </p:grpSpPr>
      <p:sp>
        <p:nvSpPr>
          <p:cNvPr id="127" name="Google Shape;127;g819b792f8d_0_43"/>
          <p:cNvSpPr/>
          <p:nvPr/>
        </p:nvSpPr>
        <p:spPr>
          <a:xfrm>
            <a:off x="320375" y="225125"/>
            <a:ext cx="8538000" cy="4706700"/>
          </a:xfrm>
          <a:prstGeom prst="roundRect">
            <a:avLst>
              <a:gd fmla="val 14260" name="adj"/>
            </a:avLst>
          </a:prstGeom>
          <a:solidFill>
            <a:srgbClr val="F4851E"/>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Project Objectives</a:t>
            </a:r>
            <a:endParaRPr b="1" sz="2400">
              <a:solidFill>
                <a:schemeClr val="lt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819b792f8d_0_43"/>
          <p:cNvSpPr txBox="1"/>
          <p:nvPr/>
        </p:nvSpPr>
        <p:spPr>
          <a:xfrm>
            <a:off x="3195200" y="-112575"/>
            <a:ext cx="2086800" cy="559200"/>
          </a:xfrm>
          <a:prstGeom prst="rect">
            <a:avLst/>
          </a:prstGeom>
          <a:solidFill>
            <a:srgbClr val="F485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Project Charter</a:t>
            </a:r>
            <a:endParaRPr/>
          </a:p>
        </p:txBody>
      </p:sp>
      <p:pic>
        <p:nvPicPr>
          <p:cNvPr id="129" name="Google Shape;129;g819b792f8d_0_43"/>
          <p:cNvPicPr preferRelativeResize="0"/>
          <p:nvPr/>
        </p:nvPicPr>
        <p:blipFill>
          <a:blip r:embed="rId3">
            <a:alphaModFix/>
          </a:blip>
          <a:stretch>
            <a:fillRect/>
          </a:stretch>
        </p:blipFill>
        <p:spPr>
          <a:xfrm>
            <a:off x="4678600" y="846000"/>
            <a:ext cx="3927301" cy="3404576"/>
          </a:xfrm>
          <a:prstGeom prst="rect">
            <a:avLst/>
          </a:prstGeom>
          <a:noFill/>
          <a:ln>
            <a:noFill/>
          </a:ln>
        </p:spPr>
      </p:pic>
      <p:sp>
        <p:nvSpPr>
          <p:cNvPr id="130" name="Google Shape;130;g819b792f8d_0_43"/>
          <p:cNvSpPr txBox="1"/>
          <p:nvPr/>
        </p:nvSpPr>
        <p:spPr>
          <a:xfrm>
            <a:off x="592650" y="986750"/>
            <a:ext cx="3879300" cy="366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I</a:t>
            </a:r>
            <a:r>
              <a:rPr lang="en" sz="1800">
                <a:solidFill>
                  <a:srgbClr val="FFFFFF"/>
                </a:solidFill>
                <a:latin typeface="Times New Roman"/>
                <a:ea typeface="Times New Roman"/>
                <a:cs typeface="Times New Roman"/>
                <a:sym typeface="Times New Roman"/>
              </a:rPr>
              <a:t>t’s about finding just the right time to ensure delivery, but not too high to discourage the customer from placing an order.</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It’s also about providing ample choice of restaurants to the customer, but just enough so we can calculate their delivery times as quickly as possible.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AutoNum type="arabicPeriod"/>
            </a:pPr>
            <a:r>
              <a:rPr lang="en" sz="1800">
                <a:solidFill>
                  <a:srgbClr val="FFFFFF"/>
                </a:solidFill>
                <a:latin typeface="Times New Roman"/>
                <a:ea typeface="Times New Roman"/>
                <a:cs typeface="Times New Roman"/>
                <a:sym typeface="Times New Roman"/>
              </a:rPr>
              <a:t>Everything in Delivery is about finding the </a:t>
            </a:r>
            <a:r>
              <a:rPr b="1" lang="en" sz="1800">
                <a:solidFill>
                  <a:srgbClr val="FFFFFF"/>
                </a:solidFill>
                <a:latin typeface="Times New Roman"/>
                <a:ea typeface="Times New Roman"/>
                <a:cs typeface="Times New Roman"/>
                <a:sym typeface="Times New Roman"/>
              </a:rPr>
              <a:t>Goldilocks value.</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